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Lst>
  <p:sldIdLst>
    <p:sldId id="281" r:id="rId2"/>
    <p:sldId id="298" r:id="rId3"/>
    <p:sldId id="340" r:id="rId4"/>
    <p:sldId id="467" r:id="rId5"/>
    <p:sldId id="468" r:id="rId6"/>
    <p:sldId id="482" r:id="rId7"/>
    <p:sldId id="270" r:id="rId8"/>
    <p:sldId id="373" r:id="rId9"/>
    <p:sldId id="471" r:id="rId10"/>
    <p:sldId id="469" r:id="rId11"/>
    <p:sldId id="483" r:id="rId12"/>
    <p:sldId id="470" r:id="rId13"/>
    <p:sldId id="481" r:id="rId14"/>
    <p:sldId id="475" r:id="rId15"/>
    <p:sldId id="473" r:id="rId16"/>
    <p:sldId id="474" r:id="rId17"/>
    <p:sldId id="476" r:id="rId18"/>
    <p:sldId id="477" r:id="rId19"/>
    <p:sldId id="478" r:id="rId20"/>
    <p:sldId id="479" r:id="rId21"/>
    <p:sldId id="480" r:id="rId22"/>
    <p:sldId id="472" r:id="rId23"/>
    <p:sldId id="304" r:id="rId24"/>
    <p:sldId id="341" r:id="rId25"/>
    <p:sldId id="484" r:id="rId26"/>
  </p:sldIdLst>
  <p:sldSz cx="9144000" cy="5143500" type="screen16x9"/>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300"/>
    <a:srgbClr val="CBBE0F"/>
    <a:srgbClr val="D1D61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081" autoAdjust="0"/>
    <p:restoredTop sz="86323" autoAdjust="0"/>
  </p:normalViewPr>
  <p:slideViewPr>
    <p:cSldViewPr>
      <p:cViewPr>
        <p:scale>
          <a:sx n="98" d="100"/>
          <a:sy n="98" d="100"/>
        </p:scale>
        <p:origin x="-438" y="-90"/>
      </p:cViewPr>
      <p:guideLst>
        <p:guide orient="horz" pos="1620"/>
        <p:guide pos="2880"/>
      </p:guideLst>
    </p:cSldViewPr>
  </p:slideViewPr>
  <p:outlineViewPr>
    <p:cViewPr>
      <p:scale>
        <a:sx n="33" d="100"/>
        <a:sy n="33" d="100"/>
      </p:scale>
      <p:origin x="0" y="19590"/>
    </p:cViewPr>
  </p:outlin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מציין מיקום של מספר שקופית 5"/>
          <p:cNvSpPr txBox="1">
            <a:spLocks/>
          </p:cNvSpPr>
          <p:nvPr userDrawn="1"/>
        </p:nvSpPr>
        <p:spPr>
          <a:xfrm>
            <a:off x="-369888" y="4752975"/>
            <a:ext cx="2133601" cy="357188"/>
          </a:xfrm>
          <a:prstGeom prst="rect">
            <a:avLst/>
          </a:prstGeom>
        </p:spPr>
        <p:txBody>
          <a:bodyPr/>
          <a:lstStyle/>
          <a:p>
            <a:pPr algn="ctr">
              <a:defRPr/>
            </a:pPr>
            <a:fld id="{8DB4B03F-70DA-4FBE-953C-51D7BFAF157E}" type="slidenum">
              <a:rPr lang="he-IL" sz="1400"/>
              <a:pPr algn="ctr">
                <a:defRPr/>
              </a:pPr>
              <a:t>‹#›</a:t>
            </a:fld>
            <a:endParaRPr lang="en-US" sz="1400"/>
          </a:p>
        </p:txBody>
      </p:sp>
      <p:pic>
        <p:nvPicPr>
          <p:cNvPr id="5" name="Picture 9" descr="logo final SMALL "/>
          <p:cNvPicPr>
            <a:picLocks noChangeAspect="1" noChangeArrowheads="1"/>
          </p:cNvPicPr>
          <p:nvPr userDrawn="1"/>
        </p:nvPicPr>
        <p:blipFill>
          <a:blip r:embed="rId2" cstate="print"/>
          <a:srcRect/>
          <a:stretch>
            <a:fillRect/>
          </a:stretch>
        </p:blipFill>
        <p:spPr bwMode="auto">
          <a:xfrm>
            <a:off x="7956550" y="4710113"/>
            <a:ext cx="936625" cy="376237"/>
          </a:xfrm>
          <a:prstGeom prst="rect">
            <a:avLst/>
          </a:prstGeom>
          <a:noFill/>
          <a:ln w="9525">
            <a:noFill/>
            <a:miter lim="800000"/>
            <a:headEnd/>
            <a:tailEnd/>
          </a:ln>
        </p:spPr>
      </p:pic>
      <p:sp>
        <p:nvSpPr>
          <p:cNvPr id="6" name="Line 10"/>
          <p:cNvSpPr>
            <a:spLocks noChangeShapeType="1"/>
          </p:cNvSpPr>
          <p:nvPr userDrawn="1"/>
        </p:nvSpPr>
        <p:spPr bwMode="auto">
          <a:xfrm>
            <a:off x="0" y="4678363"/>
            <a:ext cx="9144000" cy="0"/>
          </a:xfrm>
          <a:prstGeom prst="line">
            <a:avLst/>
          </a:prstGeom>
          <a:noFill/>
          <a:ln w="19050">
            <a:solidFill>
              <a:srgbClr val="CBBE0F"/>
            </a:solidFill>
            <a:round/>
            <a:headEnd/>
            <a:tailEnd/>
          </a:ln>
          <a:effectLst/>
        </p:spPr>
        <p:txBody>
          <a:bodyPr/>
          <a:lstStyle/>
          <a:p>
            <a:pPr>
              <a:defRPr/>
            </a:pPr>
            <a:endParaRPr lang="he-IL"/>
          </a:p>
        </p:txBody>
      </p:sp>
      <p:sp>
        <p:nvSpPr>
          <p:cNvPr id="7" name="Line 10"/>
          <p:cNvSpPr>
            <a:spLocks noChangeShapeType="1"/>
          </p:cNvSpPr>
          <p:nvPr userDrawn="1"/>
        </p:nvSpPr>
        <p:spPr bwMode="auto">
          <a:xfrm>
            <a:off x="0" y="4678363"/>
            <a:ext cx="9144000" cy="0"/>
          </a:xfrm>
          <a:prstGeom prst="line">
            <a:avLst/>
          </a:prstGeom>
          <a:noFill/>
          <a:ln w="19050">
            <a:solidFill>
              <a:srgbClr val="CBBE0F"/>
            </a:solidFill>
            <a:round/>
            <a:headEnd/>
            <a:tailEnd/>
          </a:ln>
          <a:effectLst/>
        </p:spPr>
        <p:txBody>
          <a:bodyPr/>
          <a:lstStyle/>
          <a:p>
            <a:pPr>
              <a:defRPr/>
            </a:pPr>
            <a:endParaRPr lang="he-IL"/>
          </a:p>
        </p:txBody>
      </p:sp>
      <p:pic>
        <p:nvPicPr>
          <p:cNvPr id="8" name="Picture 20"/>
          <p:cNvPicPr>
            <a:picLocks noChangeAspect="1" noChangeArrowheads="1"/>
          </p:cNvPicPr>
          <p:nvPr userDrawn="1"/>
        </p:nvPicPr>
        <p:blipFill>
          <a:blip r:embed="rId3" cstate="print"/>
          <a:srcRect b="12350"/>
          <a:stretch>
            <a:fillRect/>
          </a:stretch>
        </p:blipFill>
        <p:spPr bwMode="auto">
          <a:xfrm>
            <a:off x="0" y="-20638"/>
            <a:ext cx="9144000" cy="701676"/>
          </a:xfrm>
          <a:prstGeom prst="rect">
            <a:avLst/>
          </a:prstGeom>
          <a:noFill/>
          <a:ln w="9525">
            <a:noFill/>
            <a:miter lim="800000"/>
            <a:headEnd/>
            <a:tailEnd/>
          </a:ln>
        </p:spPr>
      </p:pic>
      <p:sp>
        <p:nvSpPr>
          <p:cNvPr id="2" name="כותרת 1"/>
          <p:cNvSpPr>
            <a:spLocks noGrp="1"/>
          </p:cNvSpPr>
          <p:nvPr>
            <p:ph type="ctrTitle"/>
          </p:nvPr>
        </p:nvSpPr>
        <p:spPr>
          <a:xfrm>
            <a:off x="685800" y="1597819"/>
            <a:ext cx="7772400" cy="1102519"/>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9" name="מציין מיקום של תאריך 3"/>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0" name="מציין מיקום של תאריך 3"/>
          <p:cNvSpPr>
            <a:spLocks noGrp="1"/>
          </p:cNvSpPr>
          <p:nvPr>
            <p:ph type="dt" sz="half" idx="2"/>
          </p:nvPr>
        </p:nvSpPr>
        <p:spPr bwMode="auto">
          <a:xfrm>
            <a:off x="6659563" y="4137025"/>
            <a:ext cx="2133600" cy="3571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Lst>
  <p:txStyles>
    <p:titleStyle>
      <a:lvl1pPr algn="ctr" rtl="1"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r" rtl="1"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r" rtl="1"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l/url?sa=i&amp;rct=j&amp;q=%D7%99%D7%93%D7%A2&amp;source=images&amp;cd=&amp;docid=WaXMVvgaKQ9F5M&amp;tbnid=ccE3x1ZytdSkoM:&amp;ved=0CAUQjRw&amp;url=http://www.tikshuv.org.il/moodle/course/category.php?id=271&amp;ei=zM3EU8i2AuHL0QWyxYCgAQ&amp;bvm=bv.70810081,d.bGQ&amp;psig=AFQjCNHnev7k__UnDaXae-TuF-YT56rKSg&amp;ust=1405493060179139"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l/url?sa=i&amp;rct=j&amp;q=%D7%99%D7%93%D7%A2&amp;source=images&amp;cd=&amp;docid=WaXMVvgaKQ9F5M&amp;tbnid=ccE3x1ZytdSkoM:&amp;ved=0CAUQjRw&amp;url=http://www.tikshuv.org.il/moodle/course/category.php?id=271&amp;ei=zM3EU8i2AuHL0QWyxYCgAQ&amp;bvm=bv.70810081,d.bGQ&amp;psig=AFQjCNHnev7k__UnDaXae-TuF-YT56rKSg&amp;ust=1405493060179139"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il/url?sa=i&amp;rct=j&amp;q=&amp;esrc=s&amp;frm=1&amp;source=images&amp;cd=&amp;cad=rja&amp;uact=8&amp;docid=V2H9SUMojmNmYM&amp;tbnid=-uhygJ-dwWnXnM:&amp;ved=0CAUQjRw&amp;url=http://www.mishpahool.co.il/401/%D7%9C%D7%98%D7%95%D7%A1-%D7%A2%D7%9D-%D7%99%D7%9C%D7%93%D7%99%D7%9D/&amp;ei=4QnFU6eWIsTBO42dgZAK&amp;bvm=bv.70810081,d.bGQ&amp;psig=AFQjCNEwcxq91Gyby0jXU_k9lUKodo_ARw&amp;ust=1405508394944635"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1492;&#1491;&#1512;&#1498;%20&#1488;&#1500;%20&#1492;&#1496;&#1493;&#1489;/&#1505;&#1512;&#1496;&#1497;&#1501;/Belize%20Tourism%20Video%20Trailer.flv"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il/url?sa=i&amp;rct=j&amp;q=&amp;esrc=s&amp;frm=1&amp;source=images&amp;cd=&amp;cad=rja&amp;uact=8&amp;docid=47KhM4JL8YUwTM&amp;tbnid=zkWrPkfaTgxtrM:&amp;ved=0CAUQjRw&amp;url=http://he.wikipedia.org/wiki/%D7%A2%D7%99%D7%9F_%D7%92%D7%93%D7%99_(%D7%A9%D7%9E%D7%95%D7%A8%D7%94)&amp;ei=ShbFU8igNsavOZCigSg&amp;bvm=bv.70810081,d.bGQ&amp;psig=AFQjCNGTjcTo5Uf7g6viV1H1oRTTMm_2dA&amp;ust=140551161527999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news1.co.il/Archive/003-D-90061-00.htm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1492;&#1491;&#1512;&#1498;%20&#1488;&#1500;%20&#1492;&#1496;&#1493;&#1489;/&#1505;&#1512;&#1496;&#1497;&#1501;/&#1488;&#1504;&#1491;&#1512;&#1491;&#1493;&#1505;%20-%20&#1500;&#1495;&#1489;&#1500;_&#1494;%20&#1499;&#1489;&#1512;%20&#1511;&#1508;&#1510;&#1514;&#1501;_.mp4" TargetMode="External"/><Relationship Id="rId2" Type="http://schemas.openxmlformats.org/officeDocument/2006/relationships/hyperlink" Target="&#1492;&#1491;&#1512;&#1498;%20&#1488;&#1500;%20&#1492;&#1496;&#1493;&#1489;/&#1505;&#1512;&#1496;&#1497;&#1501;/Mosquito_Ringtone-KevanGC-138384072.mp3"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itonleyada.files.wordpress.com/2014/01/taxprep2_tnb.pn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he.wikipedia.org/wiki/%D7%A7%D7%95%D7%91%D7%A5:Valentines_Day_Chocolates_from_2005.jpg" TargetMode="External"/><Relationship Id="rId2" Type="http://schemas.openxmlformats.org/officeDocument/2006/relationships/hyperlink" Target="http://www.google.co.il/url?sa=i&amp;rct=j&amp;q=%D7%A9%D7%95%D7%A7%D7%95%D7%9C%D7%93&amp;source=images&amp;cd=&amp;cad=rja&amp;uact=8&amp;docid=ezucs95JyKbwZM&amp;tbnid=ErliWimTafsxiM:&amp;ved=0CAUQjRw&amp;url=http://he.wikipedia.org/wiki/%D7%A9%D7%95%D7%A7%D7%95%D7%9C%D7%93&amp;ei=ysjEU8_HOMa_PMaagLAB&amp;bvm=bv.70810081,d.bGQ&amp;psig=AFQjCNHd6yX2GUUjFVqk3oyyJYB8K6s-Iw&amp;ust=1405491770878361"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il/url?sa=i&amp;rct=j&amp;q=%D7%A9%D7%95%D7%A7%D7%95%D7%9C%D7%93&amp;source=images&amp;cd=&amp;cad=rja&amp;uact=8&amp;docid=3bWqqCrZLZxxWM&amp;tbnid=zunq4vcpWC2KDM:&amp;ved=0CAUQjRw&amp;url=http://food.nana10.co.il/Article/?ArticleID=887025&amp;ei=H8jEU5PYC8jnOfGZgKAJ&amp;bvm=bv.70810081,d.bGQ&amp;psig=AFQjCNHvtDNUbKnguwkBMRR90Xsn1_YqKw&amp;ust=1405491589660446"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he.wikipedia.org/wiki/%D7%A7%D7%95%D7%91%D7%A5:Valentines_Day_Chocolates_from_2005.jpg" TargetMode="External"/><Relationship Id="rId4" Type="http://schemas.openxmlformats.org/officeDocument/2006/relationships/hyperlink" Target="http://www.google.co.il/url?sa=i&amp;rct=j&amp;q=%D7%A9%D7%95%D7%A7%D7%95%D7%9C%D7%93&amp;source=images&amp;cd=&amp;cad=rja&amp;uact=8&amp;docid=ezucs95JyKbwZM&amp;tbnid=ErliWimTafsxiM:&amp;ved=0CAUQjRw&amp;url=http://he.wikipedia.org/wiki/%D7%A9%D7%95%D7%A7%D7%95%D7%9C%D7%93&amp;ei=ysjEU8_HOMa_PMaagLAB&amp;bvm=bv.70810081,d.bGQ&amp;psig=AFQjCNHd6yX2GUUjFVqk3oyyJYB8K6s-Iw&amp;ust=140549177087836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logo final"/>
          <p:cNvPicPr>
            <a:picLocks noChangeAspect="1" noChangeArrowheads="1"/>
          </p:cNvPicPr>
          <p:nvPr/>
        </p:nvPicPr>
        <p:blipFill>
          <a:blip r:embed="rId2" cstate="print"/>
          <a:srcRect/>
          <a:stretch>
            <a:fillRect/>
          </a:stretch>
        </p:blipFill>
        <p:spPr bwMode="auto">
          <a:xfrm>
            <a:off x="2195513" y="1600200"/>
            <a:ext cx="5121275" cy="205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5288" y="681038"/>
            <a:ext cx="8229600" cy="738187"/>
          </a:xfrm>
        </p:spPr>
        <p:txBody>
          <a:bodyPr/>
          <a:lstStyle/>
          <a:p>
            <a:r>
              <a:rPr lang="he-IL" sz="4800" b="1" dirty="0" smtClean="0">
                <a:solidFill>
                  <a:srgbClr val="FF0000"/>
                </a:solidFill>
              </a:rPr>
              <a:t>הבעיה הגדולה במציאות חיינו</a:t>
            </a:r>
            <a:endParaRPr lang="fr-FR" sz="4800" b="1" dirty="0" smtClean="0">
              <a:solidFill>
                <a:srgbClr val="FF0000"/>
              </a:solidFill>
            </a:endParaRPr>
          </a:p>
        </p:txBody>
      </p:sp>
      <p:pic>
        <p:nvPicPr>
          <p:cNvPr id="11267" name="Picture 2" descr="http://t3.gstatic.com/images?q=tbn:ANd9GcSTs3cuA-wxeQAFLi4gQ-lFSQB-bdJe6BOjxLpU2CigpbG_RLOW">
            <a:hlinkClick r:id="rId2"/>
          </p:cNvPr>
          <p:cNvPicPr>
            <a:picLocks noChangeAspect="1" noChangeArrowheads="1"/>
          </p:cNvPicPr>
          <p:nvPr/>
        </p:nvPicPr>
        <p:blipFill>
          <a:blip r:embed="rId3" cstate="print"/>
          <a:srcRect/>
          <a:stretch>
            <a:fillRect/>
          </a:stretch>
        </p:blipFill>
        <p:spPr bwMode="auto">
          <a:xfrm>
            <a:off x="34925" y="1546225"/>
            <a:ext cx="3529013" cy="3132138"/>
          </a:xfrm>
          <a:prstGeom prst="rect">
            <a:avLst/>
          </a:prstGeom>
          <a:noFill/>
          <a:ln w="9525">
            <a:noFill/>
            <a:miter lim="800000"/>
            <a:headEnd/>
            <a:tailEnd/>
          </a:ln>
        </p:spPr>
      </p:pic>
      <p:sp>
        <p:nvSpPr>
          <p:cNvPr id="11268" name="TextBox 6"/>
          <p:cNvSpPr txBox="1">
            <a:spLocks noChangeArrowheads="1"/>
          </p:cNvSpPr>
          <p:nvPr/>
        </p:nvSpPr>
        <p:spPr bwMode="auto">
          <a:xfrm>
            <a:off x="4464050" y="1492250"/>
            <a:ext cx="4679950" cy="954088"/>
          </a:xfrm>
          <a:prstGeom prst="rect">
            <a:avLst/>
          </a:prstGeom>
          <a:noFill/>
          <a:ln w="9525">
            <a:noFill/>
            <a:miter lim="800000"/>
            <a:headEnd/>
            <a:tailEnd/>
          </a:ln>
        </p:spPr>
        <p:txBody>
          <a:bodyPr>
            <a:spAutoFit/>
          </a:bodyPr>
          <a:lstStyle/>
          <a:p>
            <a:r>
              <a:rPr lang="he-IL" sz="2800" b="1" dirty="0">
                <a:solidFill>
                  <a:srgbClr val="002060"/>
                </a:solidFill>
              </a:rPr>
              <a:t>אנחנו לא יודעים מה גורם לאושר אמיתי ????</a:t>
            </a:r>
          </a:p>
        </p:txBody>
      </p:sp>
      <p:sp>
        <p:nvSpPr>
          <p:cNvPr id="11269" name="TextBox 7"/>
          <p:cNvSpPr txBox="1">
            <a:spLocks noChangeArrowheads="1"/>
          </p:cNvSpPr>
          <p:nvPr/>
        </p:nvSpPr>
        <p:spPr bwMode="auto">
          <a:xfrm>
            <a:off x="3598863" y="2571750"/>
            <a:ext cx="5545137" cy="954088"/>
          </a:xfrm>
          <a:prstGeom prst="rect">
            <a:avLst/>
          </a:prstGeom>
          <a:noFill/>
          <a:ln w="9525">
            <a:noFill/>
            <a:miter lim="800000"/>
            <a:headEnd/>
            <a:tailEnd/>
          </a:ln>
        </p:spPr>
        <p:txBody>
          <a:bodyPr>
            <a:spAutoFit/>
          </a:bodyPr>
          <a:lstStyle/>
          <a:p>
            <a:r>
              <a:rPr lang="he-IL" sz="2800" b="1" dirty="0">
                <a:solidFill>
                  <a:srgbClr val="00B050"/>
                </a:solidFill>
              </a:rPr>
              <a:t>אנחנו לא יודעים להבחין בין אושר יציב וקבוע לבין הנאות חולפות??</a:t>
            </a:r>
          </a:p>
        </p:txBody>
      </p:sp>
      <p:sp>
        <p:nvSpPr>
          <p:cNvPr id="11270" name="TextBox 8"/>
          <p:cNvSpPr txBox="1">
            <a:spLocks noChangeArrowheads="1"/>
          </p:cNvSpPr>
          <p:nvPr/>
        </p:nvSpPr>
        <p:spPr bwMode="auto">
          <a:xfrm>
            <a:off x="3598863" y="3724275"/>
            <a:ext cx="5545137" cy="954088"/>
          </a:xfrm>
          <a:prstGeom prst="rect">
            <a:avLst/>
          </a:prstGeom>
          <a:noFill/>
          <a:ln w="9525">
            <a:noFill/>
            <a:miter lim="800000"/>
            <a:headEnd/>
            <a:tailEnd/>
          </a:ln>
        </p:spPr>
        <p:txBody>
          <a:bodyPr>
            <a:spAutoFit/>
          </a:bodyPr>
          <a:lstStyle/>
          <a:p>
            <a:r>
              <a:rPr lang="he-IL" sz="2800" b="1" dirty="0"/>
              <a:t>אנחנו לא יודעים כיצד לפעול כדי להשיג אושר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amond(in)">
                                      <p:cBhvr>
                                        <p:cTn id="7" dur="10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diamond(in)">
                                      <p:cBhvr>
                                        <p:cTn id="12" dur="1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diamond(in)">
                                      <p:cBhvr>
                                        <p:cTn id="17"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111617" name="Rectangle 1"/>
          <p:cNvSpPr>
            <a:spLocks noChangeArrowheads="1"/>
          </p:cNvSpPr>
          <p:nvPr/>
        </p:nvSpPr>
        <p:spPr bwMode="auto">
          <a:xfrm>
            <a:off x="323528" y="2522713"/>
            <a:ext cx="8496944" cy="584775"/>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anchor="ctr">
            <a:spAutoFit/>
          </a:bodyPr>
          <a:lstStyle/>
          <a:p>
            <a:pPr algn="ct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"תרגיל מס' 2 בחוברת </a:t>
            </a:r>
            <a:r>
              <a:rPr lang="he-IL" sz="3200" b="1" i="1" dirty="0" smtClean="0">
                <a:solidFill>
                  <a:srgbClr val="002060"/>
                </a:solidFill>
                <a:latin typeface="Times New Roman" pitchFamily="18" charset="0"/>
                <a:ea typeface="Calibri" pitchFamily="34" charset="0"/>
                <a:cs typeface="Times New Roman" pitchFamily="18" charset="0"/>
              </a:rPr>
              <a:t>לתלמיד (עמ' 12)</a:t>
            </a:r>
            <a:endParaRPr lang="he-IL"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3.gstatic.com/images?q=tbn:ANd9GcSTs3cuA-wxeQAFLi4gQ-lFSQB-bdJe6BOjxLpU2CigpbG_RLOW">
            <a:hlinkClick r:id="rId2"/>
          </p:cNvPr>
          <p:cNvPicPr>
            <a:picLocks noChangeAspect="1" noChangeArrowheads="1"/>
          </p:cNvPicPr>
          <p:nvPr/>
        </p:nvPicPr>
        <p:blipFill>
          <a:blip r:embed="rId3" cstate="print"/>
          <a:srcRect/>
          <a:stretch>
            <a:fillRect/>
          </a:stretch>
        </p:blipFill>
        <p:spPr bwMode="auto">
          <a:xfrm>
            <a:off x="34925" y="699542"/>
            <a:ext cx="3529013" cy="3978821"/>
          </a:xfrm>
          <a:prstGeom prst="rect">
            <a:avLst/>
          </a:prstGeom>
          <a:noFill/>
          <a:ln w="9525">
            <a:noFill/>
            <a:miter lim="800000"/>
            <a:headEnd/>
            <a:tailEnd/>
          </a:ln>
        </p:spPr>
      </p:pic>
      <p:sp>
        <p:nvSpPr>
          <p:cNvPr id="12291" name="TextBox 6"/>
          <p:cNvSpPr txBox="1">
            <a:spLocks noChangeArrowheads="1"/>
          </p:cNvSpPr>
          <p:nvPr/>
        </p:nvSpPr>
        <p:spPr bwMode="auto">
          <a:xfrm>
            <a:off x="4464050" y="771525"/>
            <a:ext cx="4679950" cy="1938338"/>
          </a:xfrm>
          <a:prstGeom prst="rect">
            <a:avLst/>
          </a:prstGeom>
          <a:noFill/>
          <a:ln w="9525">
            <a:noFill/>
            <a:miter lim="800000"/>
            <a:headEnd/>
            <a:tailEnd/>
          </a:ln>
        </p:spPr>
        <p:txBody>
          <a:bodyPr>
            <a:spAutoFit/>
          </a:bodyPr>
          <a:lstStyle/>
          <a:p>
            <a:r>
              <a:rPr lang="he-IL" sz="4000" b="1" dirty="0">
                <a:solidFill>
                  <a:srgbClr val="FF0000"/>
                </a:solidFill>
              </a:rPr>
              <a:t>תחשוב על החלטה משמעותית שקיבלת בשנה האחרונה?</a:t>
            </a:r>
            <a:endParaRPr lang="en-US" sz="4000" b="1" dirty="0">
              <a:solidFill>
                <a:srgbClr val="FF0000"/>
              </a:solidFill>
            </a:endParaRPr>
          </a:p>
        </p:txBody>
      </p:sp>
      <p:sp>
        <p:nvSpPr>
          <p:cNvPr id="12292"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12293" name="TextBox 6"/>
          <p:cNvSpPr txBox="1">
            <a:spLocks noChangeArrowheads="1"/>
          </p:cNvSpPr>
          <p:nvPr/>
        </p:nvSpPr>
        <p:spPr bwMode="auto">
          <a:xfrm>
            <a:off x="4572000" y="3363838"/>
            <a:ext cx="4320480" cy="584200"/>
          </a:xfrm>
          <a:prstGeom prst="rect">
            <a:avLst/>
          </a:prstGeom>
          <a:noFill/>
          <a:ln w="9525">
            <a:noFill/>
            <a:miter lim="800000"/>
            <a:headEnd/>
            <a:tailEnd/>
          </a:ln>
        </p:spPr>
        <p:txBody>
          <a:bodyPr wrap="square">
            <a:spAutoFit/>
          </a:bodyPr>
          <a:lstStyle/>
          <a:p>
            <a:r>
              <a:rPr lang="he-IL" sz="3200" b="1" dirty="0">
                <a:solidFill>
                  <a:srgbClr val="002060"/>
                </a:solidFill>
              </a:rPr>
              <a:t>מה מטרת ההחלטה?</a:t>
            </a:r>
            <a:endParaRPr lang="en-US" sz="3200" b="1" dirty="0">
              <a:solidFill>
                <a:srgbClr val="002060"/>
              </a:solidFill>
            </a:endParaRPr>
          </a:p>
        </p:txBody>
      </p:sp>
      <p:sp>
        <p:nvSpPr>
          <p:cNvPr id="12294" name="TextBox 7"/>
          <p:cNvSpPr txBox="1">
            <a:spLocks noChangeArrowheads="1"/>
          </p:cNvSpPr>
          <p:nvPr/>
        </p:nvSpPr>
        <p:spPr bwMode="auto">
          <a:xfrm>
            <a:off x="4788024" y="2787774"/>
            <a:ext cx="4104456" cy="585788"/>
          </a:xfrm>
          <a:prstGeom prst="rect">
            <a:avLst/>
          </a:prstGeom>
          <a:noFill/>
          <a:ln w="9525">
            <a:noFill/>
            <a:miter lim="800000"/>
            <a:headEnd/>
            <a:tailEnd/>
          </a:ln>
        </p:spPr>
        <p:txBody>
          <a:bodyPr wrap="square">
            <a:spAutoFit/>
          </a:bodyPr>
          <a:lstStyle/>
          <a:p>
            <a:r>
              <a:rPr lang="he-IL" sz="3200" b="1" dirty="0">
                <a:solidFill>
                  <a:srgbClr val="002060"/>
                </a:solidFill>
              </a:rPr>
              <a:t>מה היתה ההחלטה?</a:t>
            </a:r>
            <a:endParaRPr lang="en-US" sz="3200" b="1" dirty="0">
              <a:solidFill>
                <a:srgbClr val="002060"/>
              </a:solidFill>
            </a:endParaRPr>
          </a:p>
        </p:txBody>
      </p:sp>
      <p:sp>
        <p:nvSpPr>
          <p:cNvPr id="7" name="TextBox 6"/>
          <p:cNvSpPr txBox="1">
            <a:spLocks noChangeArrowheads="1"/>
          </p:cNvSpPr>
          <p:nvPr/>
        </p:nvSpPr>
        <p:spPr bwMode="auto">
          <a:xfrm>
            <a:off x="3563888" y="3939902"/>
            <a:ext cx="5328270" cy="584775"/>
          </a:xfrm>
          <a:prstGeom prst="rect">
            <a:avLst/>
          </a:prstGeom>
          <a:noFill/>
          <a:ln w="9525">
            <a:noFill/>
            <a:miter lim="800000"/>
            <a:headEnd/>
            <a:tailEnd/>
          </a:ln>
        </p:spPr>
        <p:txBody>
          <a:bodyPr wrap="square">
            <a:spAutoFit/>
          </a:bodyPr>
          <a:lstStyle/>
          <a:p>
            <a:r>
              <a:rPr lang="he-IL" sz="3200" b="1" dirty="0">
                <a:solidFill>
                  <a:srgbClr val="7030A0"/>
                </a:solidFill>
              </a:rPr>
              <a:t>מה </a:t>
            </a:r>
            <a:r>
              <a:rPr lang="he-IL" sz="3200" b="1" dirty="0" smtClean="0">
                <a:solidFill>
                  <a:srgbClr val="7030A0"/>
                </a:solidFill>
              </a:rPr>
              <a:t>המטרה הבסיסית ביותר?</a:t>
            </a:r>
            <a:endParaRPr lang="en-US" sz="32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ox(in)">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275606"/>
            <a:ext cx="9144000" cy="2610792"/>
          </a:xfrm>
        </p:spPr>
        <p:style>
          <a:lnRef idx="0">
            <a:scrgbClr r="0" g="0" b="0"/>
          </a:lnRef>
          <a:fillRef idx="1003">
            <a:schemeClr val="lt2"/>
          </a:fillRef>
          <a:effectRef idx="0">
            <a:scrgbClr r="0" g="0" b="0"/>
          </a:effectRef>
          <a:fontRef idx="major"/>
        </p:style>
        <p:txBody>
          <a:bodyPr/>
          <a:lstStyle/>
          <a:p>
            <a:pPr>
              <a:defRPr/>
            </a:pPr>
            <a:r>
              <a:rPr lang="he-IL" sz="6000" b="1" dirty="0" smtClean="0">
                <a:solidFill>
                  <a:srgbClr val="FF0000"/>
                </a:solidFill>
              </a:rPr>
              <a:t>תנאים להיווצרות תחושת רצון לקבל באדם</a:t>
            </a:r>
            <a:endParaRPr lang="fr-FR" sz="6000" b="1"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descr="http://www.mishpahool.co.il/wp-content/uploads/%D7%99%D7%9C%D7%93%D7%99%D7%9D-%D7%91%D7%9E%D7%98%D7%95%D7%A1-%D7%90%D7%9C-%D7%A2%D7%9C.jpg">
            <a:hlinkClick r:id="rId2"/>
          </p:cNvPr>
          <p:cNvPicPr>
            <a:picLocks noChangeAspect="1" noChangeArrowheads="1"/>
          </p:cNvPicPr>
          <p:nvPr/>
        </p:nvPicPr>
        <p:blipFill>
          <a:blip r:embed="rId3" cstate="print"/>
          <a:srcRect/>
          <a:stretch>
            <a:fillRect/>
          </a:stretch>
        </p:blipFill>
        <p:spPr bwMode="auto">
          <a:xfrm>
            <a:off x="0" y="699542"/>
            <a:ext cx="9144000" cy="4032447"/>
          </a:xfrm>
          <a:prstGeom prst="rect">
            <a:avLst/>
          </a:prstGeom>
          <a:noFill/>
          <a:ln w="9525">
            <a:noFill/>
            <a:miter lim="800000"/>
            <a:headEnd/>
            <a:tailEnd/>
          </a:ln>
        </p:spPr>
      </p:pic>
      <p:sp>
        <p:nvSpPr>
          <p:cNvPr id="5" name="Rectangle 3"/>
          <p:cNvSpPr>
            <a:spLocks noChangeArrowheads="1"/>
          </p:cNvSpPr>
          <p:nvPr/>
        </p:nvSpPr>
        <p:spPr bwMode="auto">
          <a:xfrm>
            <a:off x="251520" y="669010"/>
            <a:ext cx="2665412" cy="1754326"/>
          </a:xfrm>
          <a:prstGeom prst="rect">
            <a:avLst/>
          </a:prstGeom>
          <a:noFill/>
          <a:ln w="9525">
            <a:noFill/>
            <a:miter lim="800000"/>
            <a:headEnd/>
            <a:tailEnd/>
          </a:ln>
        </p:spPr>
        <p:txBody>
          <a:bodyPr wrap="square" anchor="ctr">
            <a:spAutoFit/>
          </a:bodyPr>
          <a:lstStyle/>
          <a:p>
            <a:pPr algn="ctr" eaLnBrk="0" hangingPunct="0"/>
            <a:r>
              <a:rPr lang="he-IL" sz="3600" b="1" dirty="0">
                <a:solidFill>
                  <a:srgbClr val="C00000"/>
                </a:solidFill>
                <a:latin typeface="Calibri" pitchFamily="34" charset="0"/>
              </a:rPr>
              <a:t>מישהו רוצה לטייל בחו"ל?</a:t>
            </a:r>
            <a:endParaRPr lang="he-IL" sz="3600"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http://images.mouse.co.il/storage/c/0/1surin.jpg">
            <a:hlinkClick r:id="rId2" action="ppaction://hlinkfile"/>
          </p:cNvPr>
          <p:cNvPicPr>
            <a:picLocks noChangeAspect="1" noChangeArrowheads="1"/>
          </p:cNvPicPr>
          <p:nvPr/>
        </p:nvPicPr>
        <p:blipFill>
          <a:blip r:embed="rId3" cstate="print">
            <a:lum contrast="20000"/>
          </a:blip>
          <a:srcRect/>
          <a:stretch>
            <a:fillRect/>
          </a:stretch>
        </p:blipFill>
        <p:spPr bwMode="auto">
          <a:xfrm>
            <a:off x="0" y="699542"/>
            <a:ext cx="9144000" cy="3977233"/>
          </a:xfrm>
          <a:prstGeom prst="rect">
            <a:avLst/>
          </a:prstGeom>
          <a:noFill/>
          <a:ln w="9525">
            <a:noFill/>
            <a:miter lim="800000"/>
            <a:headEnd/>
            <a:tailEnd/>
          </a:ln>
        </p:spPr>
      </p:pic>
      <p:sp>
        <p:nvSpPr>
          <p:cNvPr id="16388" name="Rectangle 3"/>
          <p:cNvSpPr>
            <a:spLocks noChangeArrowheads="1"/>
          </p:cNvSpPr>
          <p:nvPr/>
        </p:nvSpPr>
        <p:spPr bwMode="auto">
          <a:xfrm>
            <a:off x="0" y="2551316"/>
            <a:ext cx="9144000" cy="830997"/>
          </a:xfrm>
          <a:prstGeom prst="rect">
            <a:avLst/>
          </a:prstGeom>
          <a:noFill/>
          <a:ln w="9525">
            <a:noFill/>
            <a:miter lim="800000"/>
            <a:headEnd/>
            <a:tailEnd/>
          </a:ln>
        </p:spPr>
        <p:txBody>
          <a:bodyPr wrap="square" anchor="ctr">
            <a:spAutoFit/>
          </a:bodyPr>
          <a:lstStyle/>
          <a:p>
            <a:pPr algn="ctr" eaLnBrk="0" hangingPunct="0"/>
            <a:r>
              <a:rPr lang="he-IL" sz="4800" b="1" dirty="0">
                <a:solidFill>
                  <a:srgbClr val="C00000"/>
                </a:solidFill>
                <a:latin typeface="Calibri" pitchFamily="34" charset="0"/>
              </a:rPr>
              <a:t>מי היה רוצה לטייל בבליז?</a:t>
            </a:r>
            <a:endParaRPr lang="he-IL" sz="4800" b="1" dirty="0">
              <a:solidFill>
                <a:srgbClr val="C00000"/>
              </a:solidFill>
            </a:endParaRPr>
          </a:p>
        </p:txBody>
      </p:sp>
      <p:sp>
        <p:nvSpPr>
          <p:cNvPr id="9" name="Rectangle 8">
            <a:hlinkClick r:id="rId2" action="ppaction://hlinkfile"/>
          </p:cNvPr>
          <p:cNvSpPr/>
          <p:nvPr/>
        </p:nvSpPr>
        <p:spPr>
          <a:xfrm>
            <a:off x="4139952" y="771550"/>
            <a:ext cx="12241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Belize</a:t>
            </a:r>
            <a:r>
              <a:rPr lang="en-US" dirty="0" smtClean="0"/>
              <a:t> </a:t>
            </a:r>
            <a:r>
              <a:rPr lang="en-US" dirty="0" smtClean="0">
                <a:solidFill>
                  <a:srgbClr val="FF0000"/>
                </a:solidFill>
              </a:rPr>
              <a:t>Tourism</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68313" y="681038"/>
            <a:ext cx="8229600" cy="649287"/>
          </a:xfrm>
        </p:spPr>
        <p:txBody>
          <a:bodyPr/>
          <a:lstStyle/>
          <a:p>
            <a:r>
              <a:rPr lang="he-IL" sz="3600" b="1" u="sng" smtClean="0"/>
              <a:t>תנאי מס' 1</a:t>
            </a:r>
            <a:endParaRPr lang="fr-FR" sz="3600" b="1" u="sng" smtClean="0"/>
          </a:p>
        </p:txBody>
      </p:sp>
      <p:sp>
        <p:nvSpPr>
          <p:cNvPr id="8" name="Rectangle 7"/>
          <p:cNvSpPr/>
          <p:nvPr/>
        </p:nvSpPr>
        <p:spPr>
          <a:xfrm>
            <a:off x="971550" y="1708150"/>
            <a:ext cx="6913563" cy="15684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800" b="1" dirty="0">
                <a:solidFill>
                  <a:srgbClr val="FF0000"/>
                </a:solidFill>
              </a:rPr>
              <a:t>לאדם אין רצון לקבל משהו שהוא לא מודע לקיומו. </a:t>
            </a:r>
            <a:endParaRPr lang="he-IL" sz="48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שביל מעלה זרון - מדבר יהודה"/>
          <p:cNvPicPr>
            <a:picLocks noChangeAspect="1" noChangeArrowheads="1"/>
          </p:cNvPicPr>
          <p:nvPr/>
        </p:nvPicPr>
        <p:blipFill>
          <a:blip r:embed="rId2" cstate="print"/>
          <a:srcRect/>
          <a:stretch>
            <a:fillRect/>
          </a:stretch>
        </p:blipFill>
        <p:spPr bwMode="auto">
          <a:xfrm>
            <a:off x="0" y="699542"/>
            <a:ext cx="9144000" cy="3960440"/>
          </a:xfrm>
          <a:prstGeom prst="rect">
            <a:avLst/>
          </a:prstGeom>
          <a:noFill/>
          <a:ln w="9525">
            <a:noFill/>
            <a:miter lim="800000"/>
            <a:headEnd/>
            <a:tailEnd/>
          </a:ln>
        </p:spPr>
      </p:pic>
      <p:sp>
        <p:nvSpPr>
          <p:cNvPr id="4" name="TextBox 3"/>
          <p:cNvSpPr txBox="1"/>
          <p:nvPr/>
        </p:nvSpPr>
        <p:spPr>
          <a:xfrm>
            <a:off x="3203848" y="843558"/>
            <a:ext cx="3168352" cy="830997"/>
          </a:xfrm>
          <a:prstGeom prst="rect">
            <a:avLst/>
          </a:prstGeom>
          <a:noFill/>
        </p:spPr>
        <p:txBody>
          <a:bodyPr wrap="square" rtlCol="1">
            <a:spAutoFit/>
          </a:bodyPr>
          <a:lstStyle/>
          <a:p>
            <a:r>
              <a:rPr lang="he-IL" sz="4800" b="1" dirty="0" smtClean="0">
                <a:solidFill>
                  <a:srgbClr val="FF0000"/>
                </a:solidFill>
              </a:rPr>
              <a:t>טיול במדבר</a:t>
            </a:r>
            <a:endParaRPr lang="he-IL" sz="48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71550" y="1708150"/>
            <a:ext cx="7416800" cy="8302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800" b="1" dirty="0">
                <a:solidFill>
                  <a:srgbClr val="FF0000"/>
                </a:solidFill>
              </a:rPr>
              <a:t>מה התחושות שעולות בכם?</a:t>
            </a:r>
            <a:endParaRPr lang="he-IL" sz="4800" dirty="0">
              <a:solidFill>
                <a:srgbClr val="FF0000"/>
              </a:solidFill>
            </a:endParaRPr>
          </a:p>
        </p:txBody>
      </p:sp>
      <p:sp>
        <p:nvSpPr>
          <p:cNvPr id="4" name="Rectangle 3"/>
          <p:cNvSpPr/>
          <p:nvPr/>
        </p:nvSpPr>
        <p:spPr>
          <a:xfrm>
            <a:off x="971550" y="3076575"/>
            <a:ext cx="7416800" cy="8302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800" b="1" dirty="0">
                <a:solidFill>
                  <a:srgbClr val="FF0000"/>
                </a:solidFill>
              </a:rPr>
              <a:t>מה אתם הכי רוצים?</a:t>
            </a:r>
            <a:endParaRPr lang="he-IL" sz="4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f/f5/Nahal_arugot.jpg">
            <a:hlinkClick r:id="rId2"/>
          </p:cNvPr>
          <p:cNvPicPr>
            <a:picLocks noChangeAspect="1" noChangeArrowheads="1"/>
          </p:cNvPicPr>
          <p:nvPr/>
        </p:nvPicPr>
        <p:blipFill>
          <a:blip r:embed="rId3" cstate="print"/>
          <a:srcRect/>
          <a:stretch>
            <a:fillRect/>
          </a:stretch>
        </p:blipFill>
        <p:spPr bwMode="auto">
          <a:xfrm>
            <a:off x="323850" y="842963"/>
            <a:ext cx="5327650" cy="3743325"/>
          </a:xfrm>
          <a:prstGeom prst="rect">
            <a:avLst/>
          </a:prstGeom>
          <a:noFill/>
          <a:ln w="9525">
            <a:noFill/>
            <a:miter lim="800000"/>
            <a:headEnd/>
            <a:tailEnd/>
          </a:ln>
        </p:spPr>
      </p:pic>
      <p:sp>
        <p:nvSpPr>
          <p:cNvPr id="5" name="Rectangle 4"/>
          <p:cNvSpPr/>
          <p:nvPr/>
        </p:nvSpPr>
        <p:spPr>
          <a:xfrm>
            <a:off x="5651500" y="2284413"/>
            <a:ext cx="3241675" cy="23082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800" b="1" dirty="0">
                <a:solidFill>
                  <a:srgbClr val="FF0000"/>
                </a:solidFill>
              </a:rPr>
              <a:t>מה התחושות כעת?</a:t>
            </a:r>
            <a:endParaRPr lang="he-IL" sz="4800" dirty="0">
              <a:solidFill>
                <a:srgbClr val="FF0000"/>
              </a:solidFill>
            </a:endParaRPr>
          </a:p>
        </p:txBody>
      </p:sp>
      <p:sp>
        <p:nvSpPr>
          <p:cNvPr id="6" name="Smiley Face 5"/>
          <p:cNvSpPr/>
          <p:nvPr/>
        </p:nvSpPr>
        <p:spPr>
          <a:xfrm>
            <a:off x="5651500" y="700088"/>
            <a:ext cx="3241675" cy="15843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400" b="1" dirty="0">
                <a:solidFill>
                  <a:schemeClr val="tx1"/>
                </a:solidFill>
              </a:rPr>
              <a:t>התגשמו </a:t>
            </a:r>
            <a:r>
              <a:rPr lang="he-IL" sz="2400" b="1" dirty="0" smtClean="0">
                <a:solidFill>
                  <a:schemeClr val="tx1"/>
                </a:solidFill>
              </a:rPr>
              <a:t>המשאלות</a:t>
            </a:r>
            <a:endParaRPr lang="he-IL"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827088" y="3773488"/>
            <a:ext cx="7991475" cy="1066800"/>
          </a:xfrm>
          <a:prstGeom prst="parallelogram">
            <a:avLst>
              <a:gd name="adj" fmla="val 99326"/>
            </a:avLst>
          </a:prstGeom>
          <a:solidFill>
            <a:schemeClr val="accent1"/>
          </a:solidFill>
          <a:ln w="9525">
            <a:solidFill>
              <a:schemeClr val="tx1"/>
            </a:solidFill>
            <a:miter lim="800000"/>
            <a:headEnd/>
            <a:tailEnd/>
          </a:ln>
        </p:spPr>
        <p:txBody>
          <a:bodyPr wrap="none" anchor="ctr"/>
          <a:lstStyle/>
          <a:p>
            <a:endParaRPr lang="he-IL"/>
          </a:p>
        </p:txBody>
      </p:sp>
      <p:grpSp>
        <p:nvGrpSpPr>
          <p:cNvPr id="2" name="Group 3"/>
          <p:cNvGrpSpPr>
            <a:grpSpLocks/>
          </p:cNvGrpSpPr>
          <p:nvPr/>
        </p:nvGrpSpPr>
        <p:grpSpPr bwMode="auto">
          <a:xfrm>
            <a:off x="827088" y="682625"/>
            <a:ext cx="7993062" cy="4157663"/>
            <a:chOff x="1565" y="1616"/>
            <a:chExt cx="2541" cy="1769"/>
          </a:xfrm>
        </p:grpSpPr>
        <p:sp>
          <p:nvSpPr>
            <p:cNvPr id="5136" name="AutoShape 4"/>
            <p:cNvSpPr>
              <a:spLocks noChangeArrowheads="1"/>
            </p:cNvSpPr>
            <p:nvPr/>
          </p:nvSpPr>
          <p:spPr bwMode="auto">
            <a:xfrm>
              <a:off x="1565" y="1616"/>
              <a:ext cx="2541" cy="1769"/>
            </a:xfrm>
            <a:prstGeom prst="cube">
              <a:avLst>
                <a:gd name="adj" fmla="val 25000"/>
              </a:avLst>
            </a:prstGeom>
            <a:solidFill>
              <a:srgbClr val="D0EAEC">
                <a:alpha val="25098"/>
              </a:srgbClr>
            </a:solidFill>
            <a:ln w="9525">
              <a:solidFill>
                <a:schemeClr val="tx1"/>
              </a:solidFill>
              <a:miter lim="800000"/>
              <a:headEnd/>
              <a:tailEnd/>
            </a:ln>
          </p:spPr>
          <p:txBody>
            <a:bodyPr wrap="none" anchor="ctr"/>
            <a:lstStyle/>
            <a:p>
              <a:endParaRPr lang="he-IL"/>
            </a:p>
          </p:txBody>
        </p:sp>
        <p:sp>
          <p:nvSpPr>
            <p:cNvPr id="5137" name="Line 5"/>
            <p:cNvSpPr>
              <a:spLocks noChangeShapeType="1"/>
            </p:cNvSpPr>
            <p:nvPr/>
          </p:nvSpPr>
          <p:spPr bwMode="auto">
            <a:xfrm flipV="1">
              <a:off x="2018" y="1616"/>
              <a:ext cx="0" cy="1315"/>
            </a:xfrm>
            <a:prstGeom prst="line">
              <a:avLst/>
            </a:prstGeom>
            <a:noFill/>
            <a:ln w="9525">
              <a:solidFill>
                <a:schemeClr val="tx1"/>
              </a:solidFill>
              <a:round/>
              <a:headEnd/>
              <a:tailEnd/>
            </a:ln>
          </p:spPr>
          <p:txBody>
            <a:bodyPr/>
            <a:lstStyle/>
            <a:p>
              <a:endParaRPr lang="he-IL"/>
            </a:p>
          </p:txBody>
        </p:sp>
      </p:grpSp>
      <p:grpSp>
        <p:nvGrpSpPr>
          <p:cNvPr id="3" name="Group 7"/>
          <p:cNvGrpSpPr>
            <a:grpSpLocks/>
          </p:cNvGrpSpPr>
          <p:nvPr/>
        </p:nvGrpSpPr>
        <p:grpSpPr bwMode="auto">
          <a:xfrm>
            <a:off x="1331913" y="4406900"/>
            <a:ext cx="1728787" cy="409575"/>
            <a:chOff x="839" y="3702"/>
            <a:chExt cx="1089" cy="343"/>
          </a:xfrm>
        </p:grpSpPr>
        <p:sp>
          <p:nvSpPr>
            <p:cNvPr id="5134" name="Text Box 8"/>
            <p:cNvSpPr txBox="1">
              <a:spLocks noChangeArrowheads="1"/>
            </p:cNvSpPr>
            <p:nvPr/>
          </p:nvSpPr>
          <p:spPr bwMode="auto">
            <a:xfrm>
              <a:off x="1474" y="3702"/>
              <a:ext cx="454" cy="310"/>
            </a:xfrm>
            <a:prstGeom prst="rect">
              <a:avLst/>
            </a:prstGeom>
            <a:solidFill>
              <a:schemeClr val="bg1"/>
            </a:solidFill>
            <a:ln w="28575">
              <a:solidFill>
                <a:schemeClr val="tx1"/>
              </a:solidFill>
              <a:miter lim="800000"/>
              <a:headEnd/>
              <a:tailEnd/>
            </a:ln>
          </p:spPr>
          <p:txBody>
            <a:bodyPr>
              <a:spAutoFit/>
            </a:bodyPr>
            <a:lstStyle/>
            <a:p>
              <a:pPr algn="ctr">
                <a:spcBef>
                  <a:spcPct val="50000"/>
                </a:spcBef>
              </a:pPr>
              <a:r>
                <a:rPr lang="he-IL"/>
                <a:t>אני</a:t>
              </a:r>
              <a:endParaRPr lang="fr-FR"/>
            </a:p>
          </p:txBody>
        </p:sp>
        <p:sp>
          <p:nvSpPr>
            <p:cNvPr id="5135" name="AutoShape 9"/>
            <p:cNvSpPr>
              <a:spLocks noChangeArrowheads="1"/>
            </p:cNvSpPr>
            <p:nvPr/>
          </p:nvSpPr>
          <p:spPr bwMode="auto">
            <a:xfrm>
              <a:off x="839" y="3702"/>
              <a:ext cx="567" cy="343"/>
            </a:xfrm>
            <a:prstGeom prst="flowChartAlternateProcess">
              <a:avLst/>
            </a:prstGeom>
            <a:solidFill>
              <a:schemeClr val="accent2"/>
            </a:solidFill>
            <a:ln w="28575" algn="ctr">
              <a:solidFill>
                <a:schemeClr val="tx1"/>
              </a:solidFill>
              <a:miter lim="800000"/>
              <a:headEnd/>
              <a:tailEnd/>
            </a:ln>
          </p:spPr>
          <p:txBody>
            <a:bodyPr>
              <a:spAutoFit/>
            </a:bodyPr>
            <a:lstStyle/>
            <a:p>
              <a:pPr algn="ctr">
                <a:spcBef>
                  <a:spcPct val="50000"/>
                </a:spcBef>
              </a:pPr>
              <a:r>
                <a:rPr lang="he-IL">
                  <a:solidFill>
                    <a:schemeClr val="bg1"/>
                  </a:solidFill>
                </a:rPr>
                <a:t>אנוכיות</a:t>
              </a:r>
              <a:endParaRPr lang="fr-FR">
                <a:solidFill>
                  <a:schemeClr val="bg1"/>
                </a:solidFill>
              </a:endParaRPr>
            </a:p>
          </p:txBody>
        </p:sp>
      </p:grpSp>
      <p:grpSp>
        <p:nvGrpSpPr>
          <p:cNvPr id="4" name="Group 10"/>
          <p:cNvGrpSpPr>
            <a:grpSpLocks/>
          </p:cNvGrpSpPr>
          <p:nvPr/>
        </p:nvGrpSpPr>
        <p:grpSpPr bwMode="auto">
          <a:xfrm>
            <a:off x="2555875" y="3868738"/>
            <a:ext cx="2305050" cy="407987"/>
            <a:chOff x="1610" y="3249"/>
            <a:chExt cx="1452" cy="343"/>
          </a:xfrm>
        </p:grpSpPr>
        <p:sp>
          <p:nvSpPr>
            <p:cNvPr id="5132" name="Text Box 11"/>
            <p:cNvSpPr txBox="1">
              <a:spLocks noChangeArrowheads="1"/>
            </p:cNvSpPr>
            <p:nvPr/>
          </p:nvSpPr>
          <p:spPr bwMode="auto">
            <a:xfrm>
              <a:off x="2245" y="3249"/>
              <a:ext cx="817" cy="310"/>
            </a:xfrm>
            <a:prstGeom prst="rect">
              <a:avLst/>
            </a:prstGeom>
            <a:solidFill>
              <a:schemeClr val="bg1"/>
            </a:solidFill>
            <a:ln w="28575">
              <a:solidFill>
                <a:schemeClr val="tx1"/>
              </a:solidFill>
              <a:miter lim="800000"/>
              <a:headEnd/>
              <a:tailEnd/>
            </a:ln>
          </p:spPr>
          <p:txBody>
            <a:bodyPr>
              <a:spAutoFit/>
            </a:bodyPr>
            <a:lstStyle/>
            <a:p>
              <a:pPr algn="ctr">
                <a:spcBef>
                  <a:spcPct val="50000"/>
                </a:spcBef>
              </a:pPr>
              <a:r>
                <a:rPr lang="he-IL"/>
                <a:t>אני ואתה</a:t>
              </a:r>
              <a:endParaRPr lang="fr-FR"/>
            </a:p>
          </p:txBody>
        </p:sp>
        <p:sp>
          <p:nvSpPr>
            <p:cNvPr id="5133" name="AutoShape 12"/>
            <p:cNvSpPr>
              <a:spLocks noChangeArrowheads="1"/>
            </p:cNvSpPr>
            <p:nvPr/>
          </p:nvSpPr>
          <p:spPr bwMode="auto">
            <a:xfrm>
              <a:off x="1610" y="3249"/>
              <a:ext cx="567" cy="343"/>
            </a:xfrm>
            <a:prstGeom prst="flowChartAlternateProcess">
              <a:avLst/>
            </a:prstGeom>
            <a:solidFill>
              <a:schemeClr val="accent2"/>
            </a:solidFill>
            <a:ln w="28575" algn="ctr">
              <a:solidFill>
                <a:schemeClr val="tx1"/>
              </a:solidFill>
              <a:miter lim="800000"/>
              <a:headEnd/>
              <a:tailEnd/>
            </a:ln>
          </p:spPr>
          <p:txBody>
            <a:bodyPr>
              <a:spAutoFit/>
            </a:bodyPr>
            <a:lstStyle/>
            <a:p>
              <a:pPr algn="ctr">
                <a:spcBef>
                  <a:spcPct val="50000"/>
                </a:spcBef>
              </a:pPr>
              <a:r>
                <a:rPr lang="he-IL">
                  <a:solidFill>
                    <a:schemeClr val="bg1"/>
                  </a:solidFill>
                </a:rPr>
                <a:t>חברה</a:t>
              </a:r>
              <a:endParaRPr lang="fr-FR">
                <a:solidFill>
                  <a:schemeClr val="bg1"/>
                </a:solidFill>
              </a:endParaRPr>
            </a:p>
          </p:txBody>
        </p:sp>
      </p:grpSp>
      <p:grpSp>
        <p:nvGrpSpPr>
          <p:cNvPr id="5" name="Group 13"/>
          <p:cNvGrpSpPr>
            <a:grpSpLocks/>
          </p:cNvGrpSpPr>
          <p:nvPr/>
        </p:nvGrpSpPr>
        <p:grpSpPr bwMode="auto">
          <a:xfrm>
            <a:off x="2987675" y="2571750"/>
            <a:ext cx="2305050" cy="407988"/>
            <a:chOff x="1882" y="2160"/>
            <a:chExt cx="1452" cy="343"/>
          </a:xfrm>
        </p:grpSpPr>
        <p:sp>
          <p:nvSpPr>
            <p:cNvPr id="5130" name="Text Box 14"/>
            <p:cNvSpPr txBox="1">
              <a:spLocks noChangeArrowheads="1"/>
            </p:cNvSpPr>
            <p:nvPr/>
          </p:nvSpPr>
          <p:spPr bwMode="auto">
            <a:xfrm>
              <a:off x="2517" y="2160"/>
              <a:ext cx="817" cy="310"/>
            </a:xfrm>
            <a:prstGeom prst="rect">
              <a:avLst/>
            </a:prstGeom>
            <a:solidFill>
              <a:schemeClr val="bg1"/>
            </a:solidFill>
            <a:ln w="28575">
              <a:solidFill>
                <a:schemeClr val="tx1"/>
              </a:solidFill>
              <a:miter lim="800000"/>
              <a:headEnd/>
              <a:tailEnd/>
            </a:ln>
          </p:spPr>
          <p:txBody>
            <a:bodyPr>
              <a:spAutoFit/>
            </a:bodyPr>
            <a:lstStyle/>
            <a:p>
              <a:pPr algn="ctr">
                <a:spcBef>
                  <a:spcPct val="50000"/>
                </a:spcBef>
              </a:pPr>
              <a:r>
                <a:rPr lang="he-IL"/>
                <a:t>אני והוא</a:t>
              </a:r>
              <a:endParaRPr lang="fr-FR"/>
            </a:p>
          </p:txBody>
        </p:sp>
        <p:sp>
          <p:nvSpPr>
            <p:cNvPr id="5131" name="AutoShape 15"/>
            <p:cNvSpPr>
              <a:spLocks noChangeArrowheads="1"/>
            </p:cNvSpPr>
            <p:nvPr/>
          </p:nvSpPr>
          <p:spPr bwMode="auto">
            <a:xfrm>
              <a:off x="1882" y="2160"/>
              <a:ext cx="567" cy="343"/>
            </a:xfrm>
            <a:prstGeom prst="flowChartAlternateProcess">
              <a:avLst/>
            </a:prstGeom>
            <a:solidFill>
              <a:schemeClr val="accent2"/>
            </a:solidFill>
            <a:ln w="28575" algn="ctr">
              <a:solidFill>
                <a:schemeClr val="tx1"/>
              </a:solidFill>
              <a:miter lim="800000"/>
              <a:headEnd/>
              <a:tailEnd/>
            </a:ln>
          </p:spPr>
          <p:txBody>
            <a:bodyPr>
              <a:spAutoFit/>
            </a:bodyPr>
            <a:lstStyle/>
            <a:p>
              <a:pPr algn="ctr">
                <a:spcBef>
                  <a:spcPct val="50000"/>
                </a:spcBef>
              </a:pPr>
              <a:r>
                <a:rPr lang="he-IL">
                  <a:solidFill>
                    <a:schemeClr val="bg1"/>
                  </a:solidFill>
                </a:rPr>
                <a:t>רוח</a:t>
              </a:r>
              <a:endParaRPr lang="fr-FR">
                <a:solidFill>
                  <a:schemeClr val="bg1"/>
                </a:solidFill>
              </a:endParaRPr>
            </a:p>
          </p:txBody>
        </p:sp>
      </p:grpSp>
      <p:sp>
        <p:nvSpPr>
          <p:cNvPr id="5127" name="Rectangle 16"/>
          <p:cNvSpPr>
            <a:spLocks noGrp="1" noChangeArrowheads="1"/>
          </p:cNvSpPr>
          <p:nvPr>
            <p:ph type="title" idx="4294967295"/>
          </p:nvPr>
        </p:nvSpPr>
        <p:spPr>
          <a:xfrm>
            <a:off x="539750" y="735013"/>
            <a:ext cx="8229600" cy="857250"/>
          </a:xfrm>
        </p:spPr>
        <p:txBody>
          <a:bodyPr/>
          <a:lstStyle/>
          <a:p>
            <a:r>
              <a:rPr lang="he-IL" b="1" smtClean="0"/>
              <a:t>שלושת המימדים</a:t>
            </a:r>
            <a:endParaRPr lang="en-US" b="1" smtClean="0"/>
          </a:p>
        </p:txBody>
      </p:sp>
      <p:cxnSp>
        <p:nvCxnSpPr>
          <p:cNvPr id="18" name="Straight Arrow Connector 17"/>
          <p:cNvCxnSpPr/>
          <p:nvPr/>
        </p:nvCxnSpPr>
        <p:spPr>
          <a:xfrm flipV="1">
            <a:off x="4356100" y="4084638"/>
            <a:ext cx="1655763" cy="574675"/>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11863" y="2643188"/>
            <a:ext cx="0" cy="144145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363" y="842963"/>
            <a:ext cx="3960812" cy="13239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000" b="1" dirty="0">
                <a:solidFill>
                  <a:srgbClr val="002060"/>
                </a:solidFill>
              </a:rPr>
              <a:t>נחנו, שתינו, התרחצנו</a:t>
            </a:r>
            <a:endParaRPr lang="he-IL" sz="4000" dirty="0">
              <a:solidFill>
                <a:srgbClr val="002060"/>
              </a:solidFill>
            </a:endParaRPr>
          </a:p>
        </p:txBody>
      </p:sp>
      <p:pic>
        <p:nvPicPr>
          <p:cNvPr id="21507" name="Picture 2" descr="http://www.news1.co.il/Uploadimages/NEWS1-13-148067653179169.jpg">
            <a:hlinkClick r:id="rId2"/>
          </p:cNvPr>
          <p:cNvPicPr>
            <a:picLocks noChangeAspect="1" noChangeArrowheads="1"/>
          </p:cNvPicPr>
          <p:nvPr/>
        </p:nvPicPr>
        <p:blipFill>
          <a:blip r:embed="rId3" cstate="print"/>
          <a:srcRect/>
          <a:stretch>
            <a:fillRect/>
          </a:stretch>
        </p:blipFill>
        <p:spPr bwMode="auto">
          <a:xfrm>
            <a:off x="755650" y="987425"/>
            <a:ext cx="3529013" cy="2646363"/>
          </a:xfrm>
          <a:prstGeom prst="rect">
            <a:avLst/>
          </a:prstGeom>
          <a:noFill/>
          <a:ln w="9525">
            <a:noFill/>
            <a:miter lim="800000"/>
            <a:headEnd/>
            <a:tailEnd/>
          </a:ln>
        </p:spPr>
      </p:pic>
      <p:sp>
        <p:nvSpPr>
          <p:cNvPr id="6" name="Rectangle 5"/>
          <p:cNvSpPr/>
          <p:nvPr/>
        </p:nvSpPr>
        <p:spPr>
          <a:xfrm>
            <a:off x="4932363" y="2284413"/>
            <a:ext cx="3960812" cy="13223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000" b="1" dirty="0">
                <a:solidFill>
                  <a:srgbClr val="FF0000"/>
                </a:solidFill>
              </a:rPr>
              <a:t>כעת כופים עלינו לשתות עוד!!</a:t>
            </a:r>
          </a:p>
        </p:txBody>
      </p:sp>
      <p:sp>
        <p:nvSpPr>
          <p:cNvPr id="7" name="Rectangle 6"/>
          <p:cNvSpPr/>
          <p:nvPr/>
        </p:nvSpPr>
        <p:spPr>
          <a:xfrm>
            <a:off x="900113" y="3724275"/>
            <a:ext cx="7416800" cy="8302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800" b="1" dirty="0">
                <a:solidFill>
                  <a:srgbClr val="FF0000"/>
                </a:solidFill>
              </a:rPr>
              <a:t>מה התחושות כעת?</a:t>
            </a:r>
            <a:endParaRPr lang="he-IL"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68313" y="681038"/>
            <a:ext cx="8229600" cy="649287"/>
          </a:xfrm>
        </p:spPr>
        <p:txBody>
          <a:bodyPr/>
          <a:lstStyle/>
          <a:p>
            <a:r>
              <a:rPr lang="he-IL" sz="3600" b="1" u="sng" smtClean="0"/>
              <a:t>תנאי מס' 2</a:t>
            </a:r>
            <a:endParaRPr lang="fr-FR" sz="3600" b="1" u="sng" smtClean="0"/>
          </a:p>
        </p:txBody>
      </p:sp>
      <p:sp>
        <p:nvSpPr>
          <p:cNvPr id="8" name="Rectangle 7"/>
          <p:cNvSpPr/>
          <p:nvPr/>
        </p:nvSpPr>
        <p:spPr>
          <a:xfrm>
            <a:off x="395288" y="1419225"/>
            <a:ext cx="8424862" cy="14462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400" b="1" dirty="0">
                <a:solidFill>
                  <a:srgbClr val="FF0000"/>
                </a:solidFill>
              </a:rPr>
              <a:t>אם אדם לא מרגיש חוסר בדבר </a:t>
            </a:r>
          </a:p>
          <a:p>
            <a:pPr algn="ctr">
              <a:defRPr/>
            </a:pPr>
            <a:r>
              <a:rPr lang="he-IL" sz="4400" b="1" dirty="0">
                <a:solidFill>
                  <a:srgbClr val="FF0000"/>
                </a:solidFill>
              </a:rPr>
              <a:t>לא יהיה לו רצון לקבל אותו</a:t>
            </a:r>
            <a:endParaRPr lang="he-IL" sz="4400" dirty="0">
              <a:solidFill>
                <a:srgbClr val="FF0000"/>
              </a:solidFill>
            </a:endParaRPr>
          </a:p>
        </p:txBody>
      </p:sp>
      <p:sp>
        <p:nvSpPr>
          <p:cNvPr id="4" name="TextBox 3"/>
          <p:cNvSpPr txBox="1"/>
          <p:nvPr/>
        </p:nvSpPr>
        <p:spPr>
          <a:xfrm>
            <a:off x="323850" y="3148013"/>
            <a:ext cx="8569325" cy="13239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he-IL" sz="4000" b="1" dirty="0">
                <a:solidFill>
                  <a:srgbClr val="FF0000"/>
                </a:solidFill>
              </a:rPr>
              <a:t>נסיון להכריח אדם לקבל משהו שאין לו חיסרון לגביו – ייחשב לו לאי נעימות וסבל</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699542"/>
            <a:ext cx="9144000" cy="3960440"/>
          </a:xfrm>
        </p:spPr>
        <p:style>
          <a:lnRef idx="0">
            <a:scrgbClr r="0" g="0" b="0"/>
          </a:lnRef>
          <a:fillRef idx="1003">
            <a:schemeClr val="lt2"/>
          </a:fillRef>
          <a:effectRef idx="0">
            <a:scrgbClr r="0" g="0" b="0"/>
          </a:effectRef>
          <a:fontRef idx="major"/>
        </p:style>
        <p:txBody>
          <a:bodyPr/>
          <a:lstStyle/>
          <a:p>
            <a:pPr>
              <a:defRPr/>
            </a:pPr>
            <a:r>
              <a:rPr lang="he-IL" sz="6000" b="1" dirty="0" smtClean="0">
                <a:solidFill>
                  <a:schemeClr val="tx1"/>
                </a:solidFill>
              </a:rPr>
              <a:t>סיכום:</a:t>
            </a:r>
            <a:r>
              <a:rPr lang="he-IL" sz="6000" b="1" dirty="0" smtClean="0">
                <a:solidFill>
                  <a:srgbClr val="FF0000"/>
                </a:solidFill>
              </a:rPr>
              <a:t> תחושת רצון לקבל תיווצר באדם:</a:t>
            </a:r>
            <a:br>
              <a:rPr lang="he-IL" sz="6000" b="1" dirty="0" smtClean="0">
                <a:solidFill>
                  <a:srgbClr val="FF0000"/>
                </a:solidFill>
              </a:rPr>
            </a:br>
            <a:r>
              <a:rPr lang="he-IL" sz="6000" b="1" dirty="0" smtClean="0">
                <a:solidFill>
                  <a:srgbClr val="FF0000"/>
                </a:solidFill>
              </a:rPr>
              <a:t>א. כאשר יש מודעות</a:t>
            </a:r>
            <a:br>
              <a:rPr lang="he-IL" sz="6000" b="1" dirty="0" smtClean="0">
                <a:solidFill>
                  <a:srgbClr val="FF0000"/>
                </a:solidFill>
              </a:rPr>
            </a:br>
            <a:r>
              <a:rPr lang="he-IL" sz="6000" b="1" dirty="0" smtClean="0">
                <a:solidFill>
                  <a:srgbClr val="FF0000"/>
                </a:solidFill>
              </a:rPr>
              <a:t>ב. כאשר יש חוסר</a:t>
            </a:r>
            <a:endParaRPr lang="fr-FR" sz="6000" b="1" dirty="0" smtClean="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796925"/>
            <a:ext cx="8229600" cy="857250"/>
          </a:xfrm>
        </p:spPr>
        <p:txBody>
          <a:bodyPr/>
          <a:lstStyle/>
          <a:p>
            <a:r>
              <a:rPr lang="he-IL" smtClean="0"/>
              <a:t>הקשר בין סבל ותענוג</a:t>
            </a:r>
            <a:endParaRPr lang="fr-FR" smtClean="0"/>
          </a:p>
        </p:txBody>
      </p:sp>
      <p:sp>
        <p:nvSpPr>
          <p:cNvPr id="93187" name="Rectangle 3"/>
          <p:cNvSpPr>
            <a:spLocks noGrp="1" noChangeArrowheads="1"/>
          </p:cNvSpPr>
          <p:nvPr>
            <p:ph type="body" idx="4294967295"/>
          </p:nvPr>
        </p:nvSpPr>
        <p:spPr>
          <a:xfrm>
            <a:off x="3851920" y="2139702"/>
            <a:ext cx="3980285" cy="1873250"/>
          </a:xfrm>
        </p:spPr>
        <p:txBody>
          <a:bodyPr/>
          <a:lstStyle/>
          <a:p>
            <a:r>
              <a:rPr lang="he-IL" dirty="0" smtClean="0"/>
              <a:t>הפסקת סבל = תענוג</a:t>
            </a:r>
          </a:p>
          <a:p>
            <a:pPr>
              <a:buFontTx/>
              <a:buNone/>
            </a:pPr>
            <a:endParaRPr lang="he-IL" dirty="0" smtClean="0"/>
          </a:p>
          <a:p>
            <a:r>
              <a:rPr lang="he-IL" dirty="0" smtClean="0"/>
              <a:t>הפסקת תענוג = סבל</a:t>
            </a:r>
            <a:endParaRPr lang="fr-FR" dirty="0" smtClean="0"/>
          </a:p>
        </p:txBody>
      </p:sp>
      <p:sp>
        <p:nvSpPr>
          <p:cNvPr id="8" name="Text Box 11"/>
          <p:cNvSpPr txBox="1">
            <a:spLocks noChangeArrowheads="1"/>
          </p:cNvSpPr>
          <p:nvPr/>
        </p:nvSpPr>
        <p:spPr bwMode="auto">
          <a:xfrm>
            <a:off x="2267744" y="2427734"/>
            <a:ext cx="1368425" cy="369888"/>
          </a:xfrm>
          <a:prstGeom prst="rect">
            <a:avLst/>
          </a:prstGeom>
          <a:solidFill>
            <a:srgbClr val="FFFFCC"/>
          </a:solidFill>
          <a:ln w="12700">
            <a:solidFill>
              <a:schemeClr val="tx1"/>
            </a:solidFill>
            <a:miter lim="800000"/>
            <a:headEnd/>
            <a:tailEnd/>
          </a:ln>
        </p:spPr>
        <p:txBody>
          <a:bodyPr>
            <a:spAutoFit/>
          </a:bodyPr>
          <a:lstStyle/>
          <a:p>
            <a:pPr>
              <a:spcBef>
                <a:spcPct val="50000"/>
              </a:spcBef>
            </a:pPr>
            <a:r>
              <a:rPr lang="he-IL" dirty="0"/>
              <a:t>רצון לתענוג</a:t>
            </a:r>
            <a:endParaRPr lang="fr-FR" dirty="0"/>
          </a:p>
        </p:txBody>
      </p:sp>
      <p:sp>
        <p:nvSpPr>
          <p:cNvPr id="9" name="Text Box 13"/>
          <p:cNvSpPr txBox="1">
            <a:spLocks noChangeArrowheads="1"/>
          </p:cNvSpPr>
          <p:nvPr/>
        </p:nvSpPr>
        <p:spPr bwMode="auto">
          <a:xfrm>
            <a:off x="2267744" y="3003798"/>
            <a:ext cx="1368425" cy="368300"/>
          </a:xfrm>
          <a:prstGeom prst="rect">
            <a:avLst/>
          </a:prstGeom>
          <a:solidFill>
            <a:srgbClr val="FFFFCC"/>
          </a:solidFill>
          <a:ln w="12700">
            <a:solidFill>
              <a:schemeClr val="tx1"/>
            </a:solidFill>
            <a:miter lim="800000"/>
            <a:headEnd/>
            <a:tailEnd/>
          </a:ln>
        </p:spPr>
        <p:txBody>
          <a:bodyPr>
            <a:spAutoFit/>
          </a:bodyPr>
          <a:lstStyle/>
          <a:p>
            <a:pPr algn="ctr">
              <a:spcBef>
                <a:spcPct val="50000"/>
              </a:spcBef>
            </a:pPr>
            <a:r>
              <a:rPr lang="he-IL"/>
              <a:t>תענוג</a:t>
            </a:r>
            <a:endParaRPr lang="fr-FR"/>
          </a:p>
        </p:txBody>
      </p:sp>
      <p:sp>
        <p:nvSpPr>
          <p:cNvPr id="12" name="Rectangle 5"/>
          <p:cNvSpPr>
            <a:spLocks noChangeArrowheads="1"/>
          </p:cNvSpPr>
          <p:nvPr/>
        </p:nvSpPr>
        <p:spPr bwMode="auto">
          <a:xfrm>
            <a:off x="539552" y="2931790"/>
            <a:ext cx="1079500" cy="485775"/>
          </a:xfrm>
          <a:prstGeom prst="rect">
            <a:avLst/>
          </a:prstGeom>
          <a:solidFill>
            <a:srgbClr val="00CCFF"/>
          </a:solidFill>
          <a:ln w="9525">
            <a:solidFill>
              <a:schemeClr val="tx1"/>
            </a:solidFill>
            <a:miter lim="800000"/>
            <a:headEnd/>
            <a:tailEnd/>
          </a:ln>
        </p:spPr>
        <p:txBody>
          <a:bodyPr wrap="none" anchor="ctr"/>
          <a:lstStyle/>
          <a:p>
            <a:endParaRPr lang="he-IL"/>
          </a:p>
        </p:txBody>
      </p:sp>
      <p:sp>
        <p:nvSpPr>
          <p:cNvPr id="13" name="Line 12"/>
          <p:cNvSpPr>
            <a:spLocks noChangeShapeType="1"/>
          </p:cNvSpPr>
          <p:nvPr/>
        </p:nvSpPr>
        <p:spPr bwMode="auto">
          <a:xfrm flipH="1">
            <a:off x="1475656" y="3219822"/>
            <a:ext cx="790575" cy="0"/>
          </a:xfrm>
          <a:prstGeom prst="line">
            <a:avLst/>
          </a:prstGeom>
          <a:noFill/>
          <a:ln w="9525">
            <a:solidFill>
              <a:schemeClr val="tx1"/>
            </a:solidFill>
            <a:round/>
            <a:headEnd/>
            <a:tailEnd type="triangle" w="med" len="med"/>
          </a:ln>
        </p:spPr>
        <p:txBody>
          <a:bodyPr/>
          <a:lstStyle/>
          <a:p>
            <a:endParaRPr lang="he-IL"/>
          </a:p>
        </p:txBody>
      </p:sp>
      <p:sp>
        <p:nvSpPr>
          <p:cNvPr id="16" name="Rectangle 5"/>
          <p:cNvSpPr>
            <a:spLocks noChangeArrowheads="1"/>
          </p:cNvSpPr>
          <p:nvPr/>
        </p:nvSpPr>
        <p:spPr bwMode="auto">
          <a:xfrm>
            <a:off x="539552" y="2427734"/>
            <a:ext cx="1079500" cy="485775"/>
          </a:xfrm>
          <a:prstGeom prst="rect">
            <a:avLst/>
          </a:prstGeom>
          <a:solidFill>
            <a:schemeClr val="bg1"/>
          </a:solidFill>
          <a:ln w="9525">
            <a:solidFill>
              <a:schemeClr val="bg1"/>
            </a:solidFill>
            <a:miter lim="800000"/>
            <a:headEnd/>
            <a:tailEnd/>
          </a:ln>
        </p:spPr>
        <p:txBody>
          <a:bodyPr wrap="none" anchor="ctr"/>
          <a:lstStyle/>
          <a:p>
            <a:endParaRPr lang="he-IL"/>
          </a:p>
        </p:txBody>
      </p:sp>
      <p:sp>
        <p:nvSpPr>
          <p:cNvPr id="17" name="Line 3"/>
          <p:cNvSpPr>
            <a:spLocks noChangeShapeType="1"/>
          </p:cNvSpPr>
          <p:nvPr/>
        </p:nvSpPr>
        <p:spPr bwMode="auto">
          <a:xfrm>
            <a:off x="539552" y="2427734"/>
            <a:ext cx="0" cy="1007492"/>
          </a:xfrm>
          <a:prstGeom prst="line">
            <a:avLst/>
          </a:prstGeom>
          <a:noFill/>
          <a:ln w="38100">
            <a:solidFill>
              <a:schemeClr val="tx1"/>
            </a:solidFill>
            <a:round/>
            <a:headEnd/>
            <a:tailEnd/>
          </a:ln>
        </p:spPr>
        <p:txBody>
          <a:bodyPr/>
          <a:lstStyle/>
          <a:p>
            <a:endParaRPr lang="he-IL"/>
          </a:p>
        </p:txBody>
      </p:sp>
      <p:sp>
        <p:nvSpPr>
          <p:cNvPr id="18" name="Line 3"/>
          <p:cNvSpPr>
            <a:spLocks noChangeShapeType="1"/>
          </p:cNvSpPr>
          <p:nvPr/>
        </p:nvSpPr>
        <p:spPr bwMode="auto">
          <a:xfrm>
            <a:off x="1619672" y="2427734"/>
            <a:ext cx="0" cy="1007492"/>
          </a:xfrm>
          <a:prstGeom prst="line">
            <a:avLst/>
          </a:prstGeom>
          <a:noFill/>
          <a:ln w="38100">
            <a:solidFill>
              <a:schemeClr val="tx1"/>
            </a:solidFill>
            <a:round/>
            <a:headEnd/>
            <a:tailEnd/>
          </a:ln>
        </p:spPr>
        <p:txBody>
          <a:bodyPr/>
          <a:lstStyle/>
          <a:p>
            <a:endParaRPr lang="he-IL"/>
          </a:p>
        </p:txBody>
      </p:sp>
      <p:sp>
        <p:nvSpPr>
          <p:cNvPr id="19" name="Line 3"/>
          <p:cNvSpPr>
            <a:spLocks noChangeShapeType="1"/>
          </p:cNvSpPr>
          <p:nvPr/>
        </p:nvSpPr>
        <p:spPr bwMode="auto">
          <a:xfrm>
            <a:off x="539552" y="3435846"/>
            <a:ext cx="1080120" cy="0"/>
          </a:xfrm>
          <a:prstGeom prst="line">
            <a:avLst/>
          </a:prstGeom>
          <a:noFill/>
          <a:ln w="38100">
            <a:solidFill>
              <a:schemeClr val="tx1"/>
            </a:solidFill>
            <a:round/>
            <a:headEnd/>
            <a:tailEnd/>
          </a:ln>
        </p:spPr>
        <p:txBody>
          <a:bodyPr/>
          <a:lstStyle/>
          <a:p>
            <a:endParaRPr lang="he-IL"/>
          </a:p>
        </p:txBody>
      </p:sp>
      <p:sp>
        <p:nvSpPr>
          <p:cNvPr id="20" name="Line 12"/>
          <p:cNvSpPr>
            <a:spLocks noChangeShapeType="1"/>
          </p:cNvSpPr>
          <p:nvPr/>
        </p:nvSpPr>
        <p:spPr bwMode="auto">
          <a:xfrm flipH="1">
            <a:off x="1475656" y="2643758"/>
            <a:ext cx="790575" cy="0"/>
          </a:xfrm>
          <a:prstGeom prst="line">
            <a:avLst/>
          </a:prstGeom>
          <a:noFill/>
          <a:ln w="9525">
            <a:solidFill>
              <a:schemeClr val="tx1"/>
            </a:solidFill>
            <a:round/>
            <a:headEnd/>
            <a:tailEnd type="triangle" w="med" len="med"/>
          </a:ln>
        </p:spPr>
        <p:txBody>
          <a:bodyPr/>
          <a:lstStyle/>
          <a:p>
            <a:endParaRPr lang="he-IL"/>
          </a:p>
        </p:txBody>
      </p:sp>
      <p:sp>
        <p:nvSpPr>
          <p:cNvPr id="22" name="Rounded Rectangle 21">
            <a:hlinkClick r:id="rId2" action="ppaction://hlinkfile"/>
          </p:cNvPr>
          <p:cNvSpPr/>
          <p:nvPr/>
        </p:nvSpPr>
        <p:spPr>
          <a:xfrm>
            <a:off x="5292080" y="2715766"/>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Mosquito</a:t>
            </a:r>
            <a:endParaRPr lang="he-IL" dirty="0">
              <a:solidFill>
                <a:srgbClr val="FF0000"/>
              </a:solidFill>
            </a:endParaRPr>
          </a:p>
        </p:txBody>
      </p:sp>
      <p:sp>
        <p:nvSpPr>
          <p:cNvPr id="23" name="Rounded Rectangle 22">
            <a:hlinkClick r:id="rId3" action="ppaction://hlinkfile"/>
          </p:cNvPr>
          <p:cNvSpPr/>
          <p:nvPr/>
        </p:nvSpPr>
        <p:spPr>
          <a:xfrm>
            <a:off x="5364088" y="3867894"/>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rgbClr val="FF0000"/>
                </a:solidFill>
              </a:rPr>
              <a:t>אנדרדוס</a:t>
            </a:r>
            <a:endParaRPr lang="he-IL"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28625" y="700088"/>
            <a:ext cx="8229600" cy="431800"/>
          </a:xfrm>
        </p:spPr>
        <p:txBody>
          <a:bodyPr/>
          <a:lstStyle/>
          <a:p>
            <a:r>
              <a:rPr lang="he-IL" sz="4000" smtClean="0"/>
              <a:t>סיכום שיעור 1</a:t>
            </a:r>
          </a:p>
        </p:txBody>
      </p:sp>
      <p:sp>
        <p:nvSpPr>
          <p:cNvPr id="14339" name="Rectangle 3"/>
          <p:cNvSpPr>
            <a:spLocks noGrp="1" noChangeArrowheads="1"/>
          </p:cNvSpPr>
          <p:nvPr>
            <p:ph type="body" idx="4294967295"/>
          </p:nvPr>
        </p:nvSpPr>
        <p:spPr>
          <a:xfrm>
            <a:off x="457200" y="1200150"/>
            <a:ext cx="8229600" cy="3459163"/>
          </a:xfrm>
        </p:spPr>
        <p:style>
          <a:lnRef idx="0">
            <a:scrgbClr r="0" g="0" b="0"/>
          </a:lnRef>
          <a:fillRef idx="1001">
            <a:schemeClr val="lt2"/>
          </a:fillRef>
          <a:effectRef idx="0">
            <a:scrgbClr r="0" g="0" b="0"/>
          </a:effectRef>
          <a:fontRef idx="major"/>
        </p:style>
        <p:txBody>
          <a:bodyPr/>
          <a:lstStyle/>
          <a:p>
            <a:pPr>
              <a:defRPr/>
            </a:pPr>
            <a:r>
              <a:rPr lang="he-IL" sz="2400" b="1" dirty="0" smtClean="0"/>
              <a:t>המניע היחיד של האדם: רצון לתענוג והימנעות מסבל </a:t>
            </a:r>
            <a:endParaRPr lang="en-US" sz="2400" dirty="0" smtClean="0"/>
          </a:p>
          <a:p>
            <a:pPr>
              <a:defRPr/>
            </a:pPr>
            <a:r>
              <a:rPr lang="he-IL" sz="2400" b="1" dirty="0" smtClean="0"/>
              <a:t>התענוג הוא המטרה, הפעולות במציאות הן האמצעי. </a:t>
            </a:r>
            <a:endParaRPr lang="en-US" sz="2400" dirty="0" smtClean="0"/>
          </a:p>
          <a:p>
            <a:pPr>
              <a:defRPr/>
            </a:pPr>
            <a:r>
              <a:rPr lang="he-IL" sz="2400" b="1" dirty="0" smtClean="0"/>
              <a:t>כגודל הרצון, כך גודל התענוג. </a:t>
            </a:r>
            <a:endParaRPr lang="en-US" sz="2400" dirty="0" smtClean="0"/>
          </a:p>
          <a:p>
            <a:pPr>
              <a:defRPr/>
            </a:pPr>
            <a:r>
              <a:rPr lang="he-IL" sz="2400" b="1" dirty="0" smtClean="0"/>
              <a:t>תנאי הרצון לקבל תענוג: </a:t>
            </a:r>
            <a:endParaRPr lang="en-US" sz="2400" dirty="0" smtClean="0"/>
          </a:p>
          <a:p>
            <a:pPr lvl="1">
              <a:defRPr/>
            </a:pPr>
            <a:r>
              <a:rPr lang="he-IL" sz="2400" b="1" dirty="0" smtClean="0"/>
              <a:t>ידיעת התענוג.</a:t>
            </a:r>
            <a:endParaRPr lang="en-US" sz="2400" dirty="0" smtClean="0"/>
          </a:p>
          <a:p>
            <a:pPr lvl="1">
              <a:defRPr/>
            </a:pPr>
            <a:r>
              <a:rPr lang="he-IL" sz="2400" b="1" dirty="0" smtClean="0"/>
              <a:t>חסרון התענוג.</a:t>
            </a:r>
            <a:endParaRPr lang="en-US" sz="2400" dirty="0" smtClean="0"/>
          </a:p>
          <a:p>
            <a:pPr>
              <a:defRPr/>
            </a:pPr>
            <a:r>
              <a:rPr lang="he-IL" sz="2400" b="1" dirty="0" smtClean="0"/>
              <a:t>הפחתת הסבל היא תוספת תענוג. </a:t>
            </a:r>
            <a:endParaRPr lang="en-US" sz="2400" dirty="0" smtClean="0"/>
          </a:p>
          <a:p>
            <a:pPr>
              <a:defRPr/>
            </a:pPr>
            <a:r>
              <a:rPr lang="he-IL" sz="2400" b="1" dirty="0" smtClean="0"/>
              <a:t>הפחתת התענוג היא תוספת סבל. </a:t>
            </a:r>
            <a:endParaRPr lang="en-US" sz="2400" dirty="0" smtClean="0"/>
          </a:p>
          <a:p>
            <a:pPr>
              <a:defRPr/>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כותרת תחתונה 4"/>
          <p:cNvSpPr txBox="1">
            <a:spLocks noGrp="1"/>
          </p:cNvSpPr>
          <p:nvPr/>
        </p:nvSpPr>
        <p:spPr bwMode="auto">
          <a:xfrm>
            <a:off x="6443663" y="4624388"/>
            <a:ext cx="2895600" cy="357187"/>
          </a:xfrm>
          <a:prstGeom prst="rect">
            <a:avLst/>
          </a:prstGeom>
          <a:noFill/>
          <a:ln w="9525">
            <a:noFill/>
            <a:miter lim="800000"/>
            <a:headEnd/>
            <a:tailEnd/>
          </a:ln>
        </p:spPr>
        <p:txBody>
          <a:bodyPr/>
          <a:lstStyle/>
          <a:p>
            <a:pPr algn="ctr"/>
            <a:r>
              <a:rPr lang="he-IL" sz="1400" b="1">
                <a:solidFill>
                  <a:srgbClr val="2A2A82"/>
                </a:solidFill>
              </a:rPr>
              <a:t>אור פנימי</a:t>
            </a:r>
          </a:p>
          <a:p>
            <a:pPr algn="ctr"/>
            <a:r>
              <a:rPr lang="he-IL" sz="1400" b="1">
                <a:solidFill>
                  <a:srgbClr val="2A2A82"/>
                </a:solidFill>
              </a:rPr>
              <a:t>תשע"ב</a:t>
            </a:r>
            <a:endParaRPr lang="fr-FR" sz="1400" b="1">
              <a:solidFill>
                <a:srgbClr val="2A2A82"/>
              </a:solidFill>
            </a:endParaRPr>
          </a:p>
        </p:txBody>
      </p:sp>
      <p:sp>
        <p:nvSpPr>
          <p:cNvPr id="5123" name="Rectangle 2"/>
          <p:cNvSpPr>
            <a:spLocks noGrp="1" noChangeArrowheads="1"/>
          </p:cNvSpPr>
          <p:nvPr>
            <p:ph type="ctrTitle" idx="4294967295"/>
          </p:nvPr>
        </p:nvSpPr>
        <p:spPr>
          <a:xfrm>
            <a:off x="323528" y="699542"/>
            <a:ext cx="8640959" cy="648072"/>
          </a:xfrm>
        </p:spPr>
        <p:txBody>
          <a:bodyPr/>
          <a:lstStyle/>
          <a:p>
            <a:pPr eaLnBrk="1" hangingPunct="1"/>
            <a:r>
              <a:rPr lang="he-IL" sz="3600" b="1" dirty="0" smtClean="0">
                <a:solidFill>
                  <a:srgbClr val="002060"/>
                </a:solidFill>
              </a:rPr>
              <a:t>שיעור 1 - עבודה </a:t>
            </a:r>
            <a:r>
              <a:rPr lang="he-IL" sz="3600" b="1" dirty="0" smtClean="0">
                <a:solidFill>
                  <a:srgbClr val="002060"/>
                </a:solidFill>
              </a:rPr>
              <a:t>עצמית </a:t>
            </a:r>
            <a:r>
              <a:rPr lang="he-IL" sz="2400" b="1" dirty="0" smtClean="0">
                <a:solidFill>
                  <a:srgbClr val="002060"/>
                </a:solidFill>
              </a:rPr>
              <a:t>(חוברת לתלמיד -עמ' 15)</a:t>
            </a:r>
            <a:endParaRPr lang="fr-FR" sz="2400" b="1" dirty="0" smtClean="0">
              <a:solidFill>
                <a:srgbClr val="002060"/>
              </a:solidFill>
            </a:endParaRPr>
          </a:p>
        </p:txBody>
      </p:sp>
      <p:sp>
        <p:nvSpPr>
          <p:cNvPr id="5124" name="Rectangle 3"/>
          <p:cNvSpPr>
            <a:spLocks noGrp="1" noChangeArrowheads="1"/>
          </p:cNvSpPr>
          <p:nvPr>
            <p:ph type="subTitle" idx="4294967295"/>
          </p:nvPr>
        </p:nvSpPr>
        <p:spPr>
          <a:xfrm>
            <a:off x="3059832" y="1419622"/>
            <a:ext cx="6084168" cy="3240360"/>
          </a:xfrm>
        </p:spPr>
        <p:txBody>
          <a:bodyPr/>
          <a:lstStyle/>
          <a:p>
            <a:pPr marL="0" indent="0" eaLnBrk="1" hangingPunct="1">
              <a:buNone/>
            </a:pPr>
            <a:endParaRPr lang="he-IL" sz="1600" b="1" u="sng" dirty="0" smtClean="0">
              <a:solidFill>
                <a:srgbClr val="FF0000"/>
              </a:solidFill>
            </a:endParaRPr>
          </a:p>
          <a:p>
            <a:pPr marL="0" indent="0" eaLnBrk="1" hangingPunct="1">
              <a:buFontTx/>
              <a:buChar char="-"/>
            </a:pPr>
            <a:r>
              <a:rPr lang="he-IL" sz="2800" b="1" dirty="0" smtClean="0">
                <a:solidFill>
                  <a:srgbClr val="FF0000"/>
                </a:solidFill>
              </a:rPr>
              <a:t>כוון תזכורת לשעה 12.00.</a:t>
            </a:r>
          </a:p>
          <a:p>
            <a:pPr marL="0" indent="0" eaLnBrk="1" hangingPunct="1">
              <a:buFontTx/>
              <a:buChar char="-"/>
            </a:pPr>
            <a:r>
              <a:rPr lang="he-IL" sz="2800" b="1" dirty="0" smtClean="0">
                <a:solidFill>
                  <a:srgbClr val="FF0000"/>
                </a:solidFill>
              </a:rPr>
              <a:t>מה הפעולה שנעשתה בזמן ההתרעה?</a:t>
            </a:r>
          </a:p>
          <a:p>
            <a:pPr marL="0" indent="0" eaLnBrk="1" hangingPunct="1">
              <a:buFontTx/>
              <a:buChar char="-"/>
            </a:pPr>
            <a:r>
              <a:rPr lang="he-IL" sz="2800" b="1" dirty="0" smtClean="0">
                <a:solidFill>
                  <a:srgbClr val="FF0000"/>
                </a:solidFill>
              </a:rPr>
              <a:t>מה מטרת הפעולה?</a:t>
            </a:r>
          </a:p>
          <a:p>
            <a:pPr marL="0" indent="0" eaLnBrk="1" hangingPunct="1">
              <a:buFontTx/>
              <a:buChar char="-"/>
            </a:pPr>
            <a:r>
              <a:rPr lang="he-IL" sz="2800" b="1" dirty="0" smtClean="0">
                <a:solidFill>
                  <a:srgbClr val="FF0000"/>
                </a:solidFill>
              </a:rPr>
              <a:t>מה היה קורה לולא היית עושה הפעולה?</a:t>
            </a:r>
          </a:p>
          <a:p>
            <a:pPr marL="0" indent="0" eaLnBrk="1" hangingPunct="1">
              <a:buFontTx/>
              <a:buChar char="-"/>
            </a:pPr>
            <a:r>
              <a:rPr lang="he-IL" sz="2800" b="1" dirty="0" smtClean="0">
                <a:solidFill>
                  <a:srgbClr val="FF0000"/>
                </a:solidFill>
              </a:rPr>
              <a:t>חזור על התרגיל במשך 3 ימים.</a:t>
            </a:r>
          </a:p>
          <a:p>
            <a:pPr marL="0" indent="0" eaLnBrk="1" hangingPunct="1">
              <a:buFontTx/>
              <a:buChar char="-"/>
            </a:pPr>
            <a:endParaRPr lang="he-IL" b="1" dirty="0" smtClean="0">
              <a:solidFill>
                <a:srgbClr val="FF0000"/>
              </a:solidFill>
            </a:endParaRPr>
          </a:p>
          <a:p>
            <a:pPr marL="0" indent="0" eaLnBrk="1" hangingPunct="1">
              <a:buFontTx/>
              <a:buChar char="-"/>
            </a:pPr>
            <a:endParaRPr lang="he-IL" b="1" dirty="0" smtClean="0">
              <a:solidFill>
                <a:srgbClr val="FF0000"/>
              </a:solidFill>
            </a:endParaRPr>
          </a:p>
        </p:txBody>
      </p:sp>
      <p:pic>
        <p:nvPicPr>
          <p:cNvPr id="5125" name="Picture 2" descr="TaxPrep2_tnb">
            <a:hlinkClick r:id="rId2"/>
          </p:cNvPr>
          <p:cNvPicPr>
            <a:picLocks noChangeAspect="1" noChangeArrowheads="1"/>
          </p:cNvPicPr>
          <p:nvPr/>
        </p:nvPicPr>
        <p:blipFill>
          <a:blip r:embed="rId3" cstate="print"/>
          <a:srcRect/>
          <a:stretch>
            <a:fillRect/>
          </a:stretch>
        </p:blipFill>
        <p:spPr bwMode="auto">
          <a:xfrm>
            <a:off x="179512" y="2283718"/>
            <a:ext cx="2808312" cy="226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כותרת תחתונה 4"/>
          <p:cNvSpPr txBox="1">
            <a:spLocks noGrp="1"/>
          </p:cNvSpPr>
          <p:nvPr/>
        </p:nvSpPr>
        <p:spPr bwMode="auto">
          <a:xfrm>
            <a:off x="6443663" y="4624388"/>
            <a:ext cx="2895600" cy="357187"/>
          </a:xfrm>
          <a:prstGeom prst="rect">
            <a:avLst/>
          </a:prstGeom>
          <a:noFill/>
          <a:ln w="9525">
            <a:noFill/>
            <a:miter lim="800000"/>
            <a:headEnd/>
            <a:tailEnd/>
          </a:ln>
        </p:spPr>
        <p:txBody>
          <a:bodyPr/>
          <a:lstStyle/>
          <a:p>
            <a:pPr algn="ctr"/>
            <a:r>
              <a:rPr lang="he-IL" sz="1400" b="1">
                <a:solidFill>
                  <a:srgbClr val="2A2A82"/>
                </a:solidFill>
              </a:rPr>
              <a:t>אור פנימי</a:t>
            </a:r>
          </a:p>
          <a:p>
            <a:pPr algn="ctr"/>
            <a:r>
              <a:rPr lang="he-IL" sz="1400" b="1">
                <a:solidFill>
                  <a:srgbClr val="2A2A82"/>
                </a:solidFill>
              </a:rPr>
              <a:t>תשע"ב</a:t>
            </a:r>
            <a:endParaRPr lang="fr-FR" sz="1400" b="1">
              <a:solidFill>
                <a:srgbClr val="2A2A82"/>
              </a:solidFill>
            </a:endParaRPr>
          </a:p>
        </p:txBody>
      </p:sp>
      <p:sp>
        <p:nvSpPr>
          <p:cNvPr id="6147" name="Rectangle 2"/>
          <p:cNvSpPr>
            <a:spLocks noGrp="1" noChangeArrowheads="1"/>
          </p:cNvSpPr>
          <p:nvPr>
            <p:ph type="ctrTitle" idx="4294967295"/>
          </p:nvPr>
        </p:nvSpPr>
        <p:spPr>
          <a:xfrm>
            <a:off x="684213" y="788988"/>
            <a:ext cx="7772400" cy="1103312"/>
          </a:xfrm>
        </p:spPr>
        <p:txBody>
          <a:bodyPr/>
          <a:lstStyle/>
          <a:p>
            <a:pPr eaLnBrk="1" hangingPunct="1"/>
            <a:r>
              <a:rPr lang="he-IL" b="1" dirty="0" smtClean="0">
                <a:solidFill>
                  <a:srgbClr val="002060"/>
                </a:solidFill>
              </a:rPr>
              <a:t>הדרך אל הטוב</a:t>
            </a:r>
            <a:br>
              <a:rPr lang="he-IL" b="1" dirty="0" smtClean="0">
                <a:solidFill>
                  <a:srgbClr val="002060"/>
                </a:solidFill>
              </a:rPr>
            </a:br>
            <a:r>
              <a:rPr lang="he-IL" sz="3600" b="1" dirty="0" smtClean="0">
                <a:solidFill>
                  <a:srgbClr val="002060"/>
                </a:solidFill>
              </a:rPr>
              <a:t>חינוך לצמיחה רוחנית</a:t>
            </a:r>
            <a:endParaRPr lang="fr-FR" sz="3600" b="1" dirty="0" smtClean="0">
              <a:solidFill>
                <a:srgbClr val="002060"/>
              </a:solidFill>
            </a:endParaRPr>
          </a:p>
        </p:txBody>
      </p:sp>
      <p:sp>
        <p:nvSpPr>
          <p:cNvPr id="6148" name="Rectangle 3"/>
          <p:cNvSpPr>
            <a:spLocks noGrp="1" noChangeArrowheads="1"/>
          </p:cNvSpPr>
          <p:nvPr>
            <p:ph type="subTitle" idx="4294967295"/>
          </p:nvPr>
        </p:nvSpPr>
        <p:spPr>
          <a:xfrm>
            <a:off x="1763713" y="1978025"/>
            <a:ext cx="5903912" cy="1025525"/>
          </a:xfrm>
        </p:spPr>
        <p:txBody>
          <a:bodyPr/>
          <a:lstStyle/>
          <a:p>
            <a:pPr marL="0" indent="0" algn="ctr" eaLnBrk="1" hangingPunct="1">
              <a:buFontTx/>
              <a:buChar char="-"/>
            </a:pPr>
            <a:r>
              <a:rPr lang="he-IL" b="1" dirty="0" smtClean="0">
                <a:solidFill>
                  <a:srgbClr val="FF0000"/>
                </a:solidFill>
              </a:rPr>
              <a:t>המימד הראשון – אני</a:t>
            </a:r>
          </a:p>
          <a:p>
            <a:pPr marL="0" indent="0" algn="ctr" eaLnBrk="1" hangingPunct="1">
              <a:buFontTx/>
              <a:buChar char="-"/>
            </a:pPr>
            <a:r>
              <a:rPr lang="he-IL" sz="2800" b="1" dirty="0" smtClean="0">
                <a:solidFill>
                  <a:srgbClr val="FF0000"/>
                </a:solidFill>
              </a:rPr>
              <a:t> חלק א</a:t>
            </a:r>
            <a:endParaRPr lang="fr-FR" sz="2800" b="1" dirty="0" smtClean="0">
              <a:solidFill>
                <a:srgbClr val="FF0000"/>
              </a:solidFill>
            </a:endParaRPr>
          </a:p>
        </p:txBody>
      </p:sp>
      <p:pic>
        <p:nvPicPr>
          <p:cNvPr id="6149" name="Picture 8"/>
          <p:cNvPicPr>
            <a:picLocks noChangeAspect="1" noChangeArrowheads="1"/>
          </p:cNvPicPr>
          <p:nvPr/>
        </p:nvPicPr>
        <p:blipFill>
          <a:blip r:embed="rId2" cstate="print"/>
          <a:srcRect/>
          <a:stretch>
            <a:fillRect/>
          </a:stretch>
        </p:blipFill>
        <p:spPr bwMode="auto">
          <a:xfrm>
            <a:off x="3492500" y="3076575"/>
            <a:ext cx="23749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468313" y="788988"/>
            <a:ext cx="9612313" cy="646112"/>
          </a:xfrm>
          <a:prstGeom prst="rect">
            <a:avLst/>
          </a:prstGeom>
          <a:noFill/>
          <a:ln w="9525">
            <a:noFill/>
            <a:miter lim="800000"/>
            <a:headEnd/>
            <a:tailEnd/>
          </a:ln>
        </p:spPr>
        <p:txBody>
          <a:bodyPr>
            <a:spAutoFit/>
          </a:bodyPr>
          <a:lstStyle/>
          <a:p>
            <a:r>
              <a:rPr lang="he-IL" sz="3600" b="1" u="sng">
                <a:solidFill>
                  <a:srgbClr val="002060"/>
                </a:solidFill>
              </a:rPr>
              <a:t>שלב א' </a:t>
            </a:r>
            <a:r>
              <a:rPr lang="he-IL" sz="3600" b="1">
                <a:solidFill>
                  <a:srgbClr val="002060"/>
                </a:solidFill>
              </a:rPr>
              <a:t>: "אני" - </a:t>
            </a:r>
            <a:r>
              <a:rPr lang="he-IL" sz="3200" b="1">
                <a:solidFill>
                  <a:srgbClr val="002060"/>
                </a:solidFill>
              </a:rPr>
              <a:t>היכרות עם </a:t>
            </a:r>
            <a:r>
              <a:rPr lang="he-IL" sz="3600" b="1" u="sng">
                <a:solidFill>
                  <a:srgbClr val="002060"/>
                </a:solidFill>
              </a:rPr>
              <a:t>הרצון הטבעי </a:t>
            </a:r>
            <a:r>
              <a:rPr lang="he-IL" sz="3200" b="1">
                <a:solidFill>
                  <a:srgbClr val="002060"/>
                </a:solidFill>
              </a:rPr>
              <a:t>שבתוכי</a:t>
            </a:r>
          </a:p>
        </p:txBody>
      </p:sp>
      <p:sp>
        <p:nvSpPr>
          <p:cNvPr id="5" name="Oval 4"/>
          <p:cNvSpPr/>
          <p:nvPr/>
        </p:nvSpPr>
        <p:spPr>
          <a:xfrm>
            <a:off x="6516688" y="1654175"/>
            <a:ext cx="2376487" cy="1566863"/>
          </a:xfrm>
          <a:prstGeom prst="ellipse">
            <a:avLst/>
          </a:prstGeom>
          <a:solidFill>
            <a:srgbClr val="D1D61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3600" b="1" dirty="0">
                <a:solidFill>
                  <a:schemeClr val="tx1"/>
                </a:solidFill>
              </a:rPr>
              <a:t>למה אני שואף?</a:t>
            </a:r>
          </a:p>
        </p:txBody>
      </p:sp>
      <p:sp>
        <p:nvSpPr>
          <p:cNvPr id="6" name="Oval 5"/>
          <p:cNvSpPr/>
          <p:nvPr/>
        </p:nvSpPr>
        <p:spPr>
          <a:xfrm>
            <a:off x="755650" y="1436688"/>
            <a:ext cx="3887788" cy="1350962"/>
          </a:xfrm>
          <a:prstGeom prst="ellipse">
            <a:avLst/>
          </a:prstGeom>
          <a:solidFill>
            <a:srgbClr val="E8D6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3600" b="1" dirty="0">
                <a:solidFill>
                  <a:srgbClr val="002060"/>
                </a:solidFill>
              </a:rPr>
              <a:t>איך אני מקבל החלטות?</a:t>
            </a:r>
          </a:p>
        </p:txBody>
      </p:sp>
      <p:sp>
        <p:nvSpPr>
          <p:cNvPr id="8" name="Oval 7"/>
          <p:cNvSpPr/>
          <p:nvPr/>
        </p:nvSpPr>
        <p:spPr>
          <a:xfrm>
            <a:off x="900113" y="2951163"/>
            <a:ext cx="2339975" cy="14573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3600" b="1" dirty="0">
                <a:solidFill>
                  <a:srgbClr val="FF0000"/>
                </a:solidFill>
              </a:rPr>
              <a:t>מה היא טעות?</a:t>
            </a:r>
          </a:p>
        </p:txBody>
      </p:sp>
      <p:sp>
        <p:nvSpPr>
          <p:cNvPr id="9" name="Oval 8"/>
          <p:cNvSpPr/>
          <p:nvPr/>
        </p:nvSpPr>
        <p:spPr>
          <a:xfrm>
            <a:off x="4859338" y="3076575"/>
            <a:ext cx="2557462" cy="1457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3600" b="1" dirty="0">
                <a:solidFill>
                  <a:srgbClr val="FF0000"/>
                </a:solidFill>
              </a:rPr>
              <a:t>ממה אני נפגע?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4" descr="data:image/jpeg;base64,/9j/4AAQSkZJRgABAQAAAQABAAD/2wCEAAkGBxQSEhUUExQVFhUXGBgYGBgXGBcbHBoXHBcXFx8YGBoaHCogGB0lHBcWITEiJSkrLi4uFx8zODMsNygtLiwBCgoKDg0OGxAQGywkICQsLCwsLCwsLCwsLCwsLCwsLCwsLCwsLCwsLCwsLCwsLCwsLCwsLCwsLCwsLCwsLCwsLP/AABEIALQA8AMBIgACEQEDEQH/xAAcAAABBQEBAQAAAAAAAAAAAAAFAAIDBAYBBwj/xAA+EAACAQIEBAQDBwMCBAcAAAABAhEAAwQSITEFQVFhBhMicTKBkUJSobHB0eEUYvAjcgcVM4IWQ1NzksLx/8QAGQEAAwEBAQAAAAAAAAAAAAAAAgMEAQAF/8QAMREAAgICAgEDAQYFBQEAAAAAAAECEQMhEjEEEyJBUQUyYXGRwUKhsdHwIzNSgfEU/9oADAMBAAIRAxEAPwDyEU4Ci9vgkCbl1E7D1H6CrFq1ZT4bZc9X2/8AiNKm9RP7uz1l4so/7jUfz7/RWwNYw7OYRSx6ATRG3wVv/MZU/E/QUQe/cIico6KIFRLh569aysj/AA/mEp+LD4c3+i/d/wBB9jBWF2UuermB9BXb+MgQug6IsfjUd3BnkNYmB+dPF03VyFsjAaNsGPQ9KVLA7tuyvH9oxUeMYqP5f3BoxmbQ6HvTmoLfkMQ28612ziGGgbTvrVajo8WU/dsLxSjrQu7inP2jUDEnck1tGOYUuYlBuag/rCxhFk/M1NwXgxvGTog0nqeg/U1rsNhVtqFRYHbc/PnNLlNR0Ox4pT30jIPwbEXTOWIH2iBApXeE4i2hJUxzgzW0jvPT68vfaKXvrv8AyR05Cg9Vjv8A5Y/VmN4Hbt6tdUNrpOse4rUYQoR6csdqqcasqB5kQw0Mc/cdqoLdG6SD1Fc/fs2C9L2sPGmFaFpxqNLmvcftRG3iVZZDCO9LaaKIyUuh4QkTBI9qdh8QyaoxXrH7VVvcUA0BY9htVF+JkmFUfmfpXU2Y5RRssHxgnRt/8+lEE4ketYTDI75vWEIg5TGZgfuyQDHSavX8VcRhZV0OigPyBbYPOin60PEXJJvWvzNpb4oetXcNxSedYjG371tWYqsIQGYZ9JMSFYCZ6gmqOLxN+4qtbEIxIHqVS5G4WTrHatURbWrCfjVkt3xoCriZBgqRWWxGIWfTLDuIP81A2rEMCrbENuD86aRHP8KasK+TV5mRRpHWDbkaHY9fY86guGnhj1PbX/IpzL1rfTRi8vJ8uyuHq7g+L3bZ9LsO06fSqzgZeU6nbYdzUFC8Y/H5VfNBbCXwLjK2uu45idxRIRyFZrH2mtXSpnQyDBEg6hgDyNGMJxJPLlj6un605dHnTfuYTSxNR3b6J9r6UExXGSdAfxqh5jvsK2geX0NGMcmvpHzqtj+MDKQPwp2C8L3HEm4hiPSDJM6wD1+VStwPJPpJI5CGbXmddB8qDlGxqjOgLbwdy+uYI5I0BymO2sVXxXC3RisZiPu661pf666IgsmWNJO/z/KpbRuZMzNkQnQxJYjkg56/Kt5NGenF/UxaqdoM9Ipz4dhuIrWIq3VbzBkbQLcWRqd80CIAg/OgNzh7iZZIBjMDObuKJSsXKFGzsYcW1VF2UAAdeenud6efw1/k9tdBQvA8bRhkuEqw0nkR+h70TFwbhl5bdeQPtUrTT2enBprQiP57fuAK4f2/j361G+JRRqwA231A/k0MxfGR9jfXXv2FclYTaXY3j18ZcgOp0+XWsxeRlO9EgC7cyT9atvwJ5MMMvINTotRWyLKpZHcUAbKkmiH9UYAnQUVxXB1ZZUC24gZQZV+4J+E9tRQa/hWT4hHvRWpAKModofYJc9hv/FafEZVw5y27fl3CFzqxdVcQdPuMR3rElyp0NWrHE3WFJLWw2bJOk9feulC+jMeVJ7/z9DX4S0RbYeQ9wZj/AKq2xczACMuVoBA6qaoG7aNwsFK2M6g2wwzAdATsZ5VY4NcN8WktPZe4ktbt3EYtb5wrAALsDrpUfDLtxr/moM16Xd80BQsaltQFGu42pFUWxknJtP8AnRzHiyykITnBGRR5kZf71ufCekd6kwbKFH+s1tixzrmRQsEQyh1IuddIOlLid9zaRWUC2bki6LrXzPNQ5+HTWDUuAz+Wo/p7jqrP67aWz5omYYXFlo2lDz2rQf4P/P6dg61ZW5dKNcXW4w85phtJnXWT0pnEOFPZUXM0qWywylGmJ0BJzDuDFOtXrfms5T/Rz62gxlRB0zGNjyMTtVPHY2woHlKDcn4lQouXoysTrPQ0UbvQGaMdOX7fsMtqCRmkDnEE/KoGWJqnb4iwnbWmXsUXEHQU+mRckWLl2Peq7XSa5fvFtWMk/tFS8NsB3GYwo3/au6R33nSDV3h1y9bR0zOW9OpLEQIA37HTlFA2tkMRzGkdxpWzsThbT2LbAqbiut0yCjKfjGnwkRIPcitP4j8J4e4HxDs6MFzPcTUGBq2XYz8t6FSQcsb+TB8H4Xaa2XuElidFBAAEHXUameWlG8Nw222iNtEE6AdRFDPD3F7QvhDaK2jIEtmZm5Zp0WY5bTzrV4lmI+EqvKB15jqaGd2MxqLVlR8A1uC6qRuMyjbrmX5fWmeayEm0pBYgmcr6jYhuYmd6J2eIsD6TbMwCGzWzG0SJHKq2IdC7q6i2CvcFzJjUbjfrNJt/I6l8EWI4v6CHFtydAI0Bnczt8qpYvF2XYsyGIgDbKI0G5BAPtV//AJHbb/p3ZnYN+uXUfSm2+FNaE5Q907AEEKAYzZd2PbYVq4/Bj5fP9wdasKzAKTbuGIBzLO2x79+tQcTwFyIf1AH4yoMGPvpvyGvWr11TZYXbpI1nMWAMjWRPf9ql4ZicXihkwKF7exvXFyKh7EH1Heip/AHKNbPP8To5FS2nNelL/wAJSwBuYuG+1ltZgTyglwfrWb8SeBsTghnMXrXN0B9P+9d1HfUUy0xMbRnTXVanJYYjNsvU6D5HnTbC+qdwKwZYf4Sq2xJ1J3/atQcQtxQQiqNprLcKseYddqOX7IXYzSJMtgtEWKZOWveKoXUBG1WXqFlJmhGgfF8FRtR6T21HzH7UExnDrlvcSv3l1Hz6fOtdNK+ViN5mf8502OWSJsnjQl1pmIS4QZUkHqCRofbr0ozg/EFwMpMlhtcB9YERGpg6RodNKh4rw4LL29ua9O47dqFzT/bNENzxOrNZj+IhgitczpOYr5XlwYiWQaMe81Sbj8BFCJcFsnJ5qhsms+giCBOsUEF0kRNRl6z00G87ca1+hdxuPe87XLjSzGSQIk0S4b4be6AWIQHqJP0qp4fwwd8xGi7e9ek8IC7ESKnzZXF8Ynq/Z3hYskfVz7XwjM/+Bkba44PspH0/mqOP8EX7YlSLo3hRD9Nia9T/AKGNgI5U5cN2pUc2Vdsoz+L4cl7Y1+TZ4rw/gN6+0WrTSN82gHuSK01n/h7iMom7ZU9PUfyFelWLWURUhsg7imPPJnmx8bHF72YbHFGR1/ulIABHu36d6H2Uu4J7Vz47dxSWQZgGtgwyuPmDNHlw18guIASYjKOWsAc45mmeI8Yt9LaI/wAJzM+UyDlyxEiZ1nt701OtiJLlpGN4zwVgS6WXW26m5bAkwgPXmB1rReGeOtiVKNla4oEj7yxGYAfjUVrDXCh8l2ZUlAfWoytoywSQujazyrK8T4Ze4diRbYxcUBlKGQQeXfaKZSkhHJwZ6nf4KXE7GJbP6hJ1gEa7mqH/ACZo9RYIuuhzKIHKYINYbE+MMWQVN0LHNVCnbeaIcG8JY/iRS5ddxZbXzbzE+nrbQnX8BrzoFja+Q3m5LoL4/j2HwykZhPRCC3zOwPelwrhPEMaFyouGscmcZmAPNQfVP0rc+H/BGDwmqW8z/fuQx/7eS/IVpJrnJLoHbMxwPwPh7BLvOIvHe5ehj8hsvLvoK04AG0abdvbpUWIvqilmMACSTWZxfiliYtoBJhZlmP8A2iI/Glyn9SnB4mTN9xf9mrLVxHDDSCNRp9DWDxHHrzZkZo3VlKLp2I+dc8MY6/53lW2V0nM4P2QfnI9qWsibLJ/ZeWGNzbRD40/4c+dN3CtlcamyfgP/ALf/AKbHpse1eZpg2tkq0h5hgd1PQjlX0gKCeIPDVjGCWEXBoLi/EOx++Oxp6l8HmJbs8ls4jIoA5U5MdO9O8ScDvYRwtwAqZyus5Wjp0PY0G8ygor560H2xtuNjVK9jRQo3aY12tUTHkLz4momv1Sa5UqWSTBIUxz5/tRcQHkJfNodjOHALnRwQDDLBBWdpndTB9VXbNuQeRG+07cgY5gfWui9KhdQOY5T12o4+0TkfMCiwac1kAbyaKuomIGm57f5+dUb2EOpBnt/NHyE8ApwEZU9zWswN+P2rK8KELBkGjFq6ajyRuTPYwZeONJG/4RjRlAOoooV6bVheG42IrTcPx0iDQdGTk5O0EiY70rjRTUOk1Tv3q4W9nnmIxYJJJMncyRM9etR2cYbhKqQDBIB0mOU8qzTYknepLWFdtgR32qrgS+pXRsPDHHEsYi2XlUYhLyvOkzFwAdPyJolxbLxJ71mD/UIzthyTKugMG2o0CNopDc4rIW+GljLsWPOasWsRdw11L1k+u2ZGbUHSCrDoRof4FHHQqb5bALs1vEq2Itt6Lim4jLBKq4JEHqAa+jsNi1uqLiMGRgCrDYg7R09q858ZDDY/Cf11hSb1vyxeWZa2p+/94KRo3QmhH/D3xW2Hm3clrU69Vn7Sj33HcfPpq0Lx9nsddFRYfEK6hlIIIkEagjtU0UgaZnxvn8u2w+BXl+2hyk9gayaOMwhjnOgysQxnkMupr1Er1qKzgraCFtoB0CgA8+lKljt3Z6/ifaawYvTcLMTgPDtx3i6HtKwJzCGZj3bXIR3ma1OEtWLCATbHliCxCgg9+YJ/GnY/iWVvLQg3TsDsDBIDdJAP0NQJwQOWbEEXgTKqyj0f2gg7cq5KuhefyZ5leV0vhL/P6j8Y73hFtmtICp8wAy3VVBG23q/Cr2AQhZbcz2JE6FgNJip5AofjuMJb5yaLS2yJz5LjFaLHEsDavobd5QyMRIPY6HTn3r53xbAO4QyoZgp6qGIB+kV63j+Ns/4wBXmB4DdiYXuM2o6A9yOlHCaZnpyXQNZqms4bMrMWAgAhY1YE65TsI71Ddw7AagDtI26kDan2cWGjk20HaANCDP4U+hPL4LFxBGika677dNvc0rrTAzTAn25RNON4xlYtEzuYnaSux00pz2xzPYHTU76if/yuOG+ZmmWJmNTyjl3FRgyD3p5WVOknSSNwKjdJ1ER0jX5VxgnWImaYR0/apQ5ywIgaxpIIHtVctO9ccT28QVOhGg57Vew+NDaMcrfh9aEaHnTiT71jimFGbRpsPdg1oeFYvWsBh8WygnWPbv3rRcPxMwy7HakThQ/Hktm9/qPSNfeqOKvVWsYqVqrir1JSHSkZm1w5VGgH60pG0TU0dZH5/wCdzUL/AEHb9TV55yY9bnWu3SGEbdPeueUBqxy9B9r5Dl7n8aeNpEKp5nc9p3PyFYGVuF8SuYG95qAMCCr22+G4h3Rh0qPFYI22R7agWrwLqF10mCo/2nSKWKReXq03P7VUwdwhskKJOhiNf5/WuMaNd4S8QthSEuEtZbX2/uXqOor1XD3ldQykEESCNiO1eBWL/wDTuVck2pBDCPQx2YdQdmFb7wrxZrMhRKaEoDOWftIeY7UuUaNT5fmehMKgxOGZiGRsrDY6kHsy8x+Ip2HxasoZSCDzqrjuM27e5k9BS3XyHFyvXZYs2DOZwuaI0Gw6ZjqarY/iyW9zJ6CstxPxKzaD0jtvQO5eZiBtO3flS+X/ABHrE3uQe4j4hZ9BoOg/zWgdzFE6kwOvT36VAtwamfSNDpqp1E9xPtSDGQJGZuwhgevJTp3/AEruP1HqKXR0yYBCkn7JPxDqvUg/nStoWJK6wPizTl7OPsiR3/WmFxBJIyDsRkO2h3aN6uo+S1JKZrhhWgQRsZTl8/woka3QE4twoXhl0V9xrv8A7ev81hcbhHtPlYQeR69xXopuL6h6IEyv3eWZX59Y0qtjsNbuoBcNshtmiNfYbHbX60yGTiIzYFk2uzF4TijK2Z5YyDm3I25HejAtK4L2irer4SIJ0+KOW5+lCOM8IbDncMv3hy7Hoe9D7VwqZUkHqP8ANaopS2jz25QdSND5vrkAA6DpEb012nlrrJE6/Khtvir/AGvUdPVAmByq5g8YjBlaPUBqdwR71lMJSTJbj8o0G2gB+o3pXrUBSGnMJmNjzBqHzwuzqe4qC/jwQAEGk+o8/lXUa2iwx1MnSdTtz5CmXbmXTmdtPxoe7k6kzXEEEVtAchz3WbcmtjwO+pCISAogZgJj5c/zrM8Jw+e4piQCCR1g7UcXA5CLyxl5gSJO4nlHtQTSehmNtbNXcvrbG4Mcxse47Vm+I8c10Byzqdp+fKojdLD1o7AztcCdOWVp+cVFi8CGAnQbifUfrApcYxi9jpc5dIuop3J06nb+alHVeW7GB9By/E1XLifvHqdB9Of4Ux7s7mY2HSnCCfzANtTvmYc+wO/ua6ql2ksepJ+dVPOA1NV8RjZ0GgrqOst3mUHee9DMZDfDVa9jQO5qndxzHtW0C5GrdP63KLajzyAptgRmIHxrr9rp1mq/BeJPhyLb6KD6W+4Zghv7T32rM2cWyMHViGEEEHUEayK9K4lwVuJ2Bi7YC3DIvpGhuBQ3mL1zKZjlWNGKVvR0cXYNMkZtxynn+9K/imbeeRiCTB5xWXwd5lXy3iJBQzPyOm3SiuBxwu6RDLoRMA6nlEzI0qeeNXZdhny7CAPISCecnY8iY125b60iwM6NHNYkgnSVHy3NMJEE65TIGmqk67bKP2pHWBJDdeTA7hjzOnLehoosdmaRLGTs33p3DNz+zoPzpytmJGuXmsfDOhKDn/nOohdBkktl+0I1BMA5R+vP3qfB3gJLOwJHpYQW6eo7DlWHNkmMxLM6jzHJGgaPVGxB5KNv1puMxWuUEQogp9lo5yfiJFR270FmzHTcfZPKZ3bSqxuwB/qGJ9LcwRtAnStMRIb8KP8AU0n0tl9SxsAM2nTep8NfIuiHUNpOmjjeWOb0n96ri4c0ZgGjXnmG/q15UrN70t6gRGqbBZ3gzr171gQ7HXlfMfRk2IjRfbX1Vj+N8Ayeu2QynWB/9eorWO/wnOOgePwiaaWOaBAnl97oe1HGTi9C8mKM40zzaK5FbDifBFukshCMNxyPueveskyxVMZqR5mXDLG9jkangVy0k1MloGND31Gv7CiYCI0HtVlML8z0FdAnWB020HtVnCNBoW9DIRt0WMNhSDLCByH8fKjGJccg0xrmNRteNyIga7AbQKc2p9RgTqf4qeTbL4RUeiTFggAFgSBy5dqhUqFAgzz15e1ceJkagV25fDGSIHasoKyhdxvSqr4rvFC3xRqBrhNVUeXyCN3GD3qndxRNR2rbOYUFj0AmjeF8NkEee2QSAQurD36VzaXZsYyn0gDM0WwnArjKHaApMAAgsT0jl860dvA2rQ9IUSCp1lgZ0YdKr+VcWXTMiTDGTmB+/wBCfag9S+hqwNdnMPZwyKoRHzmAS4zHN92I58o70a4Hx+5h5a0QUJhrRMBoEQR9kgaTQQYzK/qGcSoeRpm5MBM+5qV7KZs2cM8HMoEgdGEbCga+R8ZWuOg945w9lrC4nDgEMQrgQMhgnUD4TMSKwyXyr6aN77+/Q1oOF8RfCufNTzLNwZbgHNeTRyYdeY0oLx3CIlw+W+dDqjRHp317jWjVMRJOL0aHAY4ONDyGYHYxJ1MyTVosObek6K0bc4AnrzrF4PFtbOYHnrWrw+KDDTn8Q+0e40jakzjRZiyKaLeczBYh/bVgd8xn07fjUjXYTRhG7JHpHcnN6j+dQomYhYBXlB0E7SYqxinl9Skrsfs6bjbXlQDPkhe4YAz6DVWjn0An5TTJM8geY5sP0/mmM39o10IMTO8qIrjROoEcoIJAPU7iuNQ7tAy9NfT1nTrrXWYwNpnRuX0jnURiNhPaAJHI96awGmmnPkB3ArjSYkyNADpPcco00qO5iFSS8R05z70Mx/FFT4YJ69KDXL5cksSaOMGxU8yiEcTxRmMLoPzqpjeDyBctksrcujcx+P41WLbfrWgwWKW3be2+hc22AOmozDNHcGKbH2kk259gBeGuPstPOdBU5thBL69FFFLeJt5tW06wdKF8U1MgyCdP0orsDjornEsTEADoKeDpTFw5Gp0rjGuZ0SxYxZU0WsEXIDED3rOZqkS+aBxGxyV2aC5YyE6z7UlxCu2kLVThuIYtoJ019queQLfqIhjsDr8z0oKGqX0MhhsO1xsqCT/m9HcB4cEjzGkkxlUHQ/3GpldVXJbOjR6R94f3fpXUvufjGUN03kfnTm2+iSEYrsJ2xatgIVyaZSEiS3Js3KnrddpBIRZhydzGxmNRQ7DY1T8C+r4ST16xU94De42ZuY3HY9qU0VxarRNaYA5QM7GAxO0cjl5125Ak3DOXTKNQR17Uz1MJIyAQCOZHv1risFMICSo0J5g8u9YGSi2WGUgKgAmftL/uHSqZtEf9P1EghSwIJXp/dHIGrLiR63JbkB06RyqRGZwQsIgBg9+9cm0Y4pg67fZD5ZyseRJgxvBjnVbFYn/QNvIuXPnn7aHKVKg/dOhPsKLrkIyBMxJEk6gN120mqGJ4YV29L6yNwf3olJC5Qk1XYAcGevP8KucMxptkRsdxNI4cw5y7anqvcdqp5ROs9z+wpvaJotwZu+F3ARmglYJKjNA7k0122nYkEN6oHYdaz3h/iYtND6oTqJ5jrWixl8MzFYy7RBAE/nU8o0XQnyGSZ5g66+qT7Cmht9CJ3XWfy0pkwJnT7xnl0HL9aE47jIGibiZb3rErDclHbCWLxKovqPyB1/mgOP4s1zsOlD7t4sZYyajnl127+3Wmxx12SZM7ekPLVcwWCe4ruqkpbEu3Ia7TzPau3+D3bWU3kZAwkA8+x6e1HLniFzYNjJaVCI9KlY21330rW3Xt2Lil/Hof4NvWkvRcRSWgI7a5W6Rtr1rWeIMTZXL/AFNvMhJGeJyt0PMe9eaua2WC43av4V0xDBSqwf7tNCvfSp82L3KRTgy+1xIMX4VtXFNzDXRG+VjI+u6/OsxhsW1vMFIhhlMgEHuJ59DVddNv2+sV2RT4QaW3Yic037VRK9/NHUfiNqquZNa/w34ezeXfZ1K6nJlmeWpJ/Si3GfDtq+DAW2wGjKI+TDYily8iKlQ2HjycbPNHNRzVriWCey5S4II+hHUVSJqhbWiSVp0yxavkVZTEHk1DppyvFc4hRyM062gfSi5ftCevaq74MKdyzMNp2b3qyWLAMXjt27mulhMW11bUE7fKl2O4Jg647ScxyqdCNjI2J7VJax7jUAHYMTz7kVbxKKdX1kbcw3aqr4MvqJUTB6+9FafYPCS6LNq+Dq5mOXY1ZUsQFX0iJ15jpNBwhQnLJInXsaetxwPU2m4HbpQuN9BrJXYVLKrej1GdD0PY050mDcOh1jYg9utQYTE5gAqhQTvuJ/SpLbIATcMk6EDr70DQ1STJhdLSyKRsGPP3rgCiIJZx06d6Ss7HKTlAiZ5j3pLeFpz5RzGTlP8ANYFZBcJ+Mf4OYNCcTbIkjZtOw96LXGOs/MdDQy7icrqfiCmcp2PuKODYnNFPYNYAc9Z1FX7PESgymGHKT+lWeM4RLw/qMOsKfjtj7B6e1An60xqyaM3Hou4/iLXOenSqJNKpuG4F79wW7Ykn8B1NakkjpSlJiwuFe5myKWyjMxGwHUmjvhPFJh7yswDA+ksd1/uXpVLE4J7JyMpT6+rvOxpgoWlJfgFG4O/k9R4pi7SKBeA8tjEkSJ3E9J60CxvhW1dGfDvHQfEp9iNVqbhV9cVg2tudUGVieUbNWPwuKe1PluVnfLpNR4sclai6aLcuWLpyVp/yI8fg2suUeMw6GRVU0+4evOoi1XK62Quvg6a9MwGAsrbARFKkbwDOnWshwLw61whrqlbcTvq3t0rRYXgAtn0X7yp9wEQPnyqPyJxekyzxoSjton4RgGsPdUH/AEiQba9OvtUN/wATYdWKljIMGFJ1qe3xSwCLYugtsJM/U86p8X4BavHN8D9Rt8xSVTfvsobko/6dGT8TYxL17MhJXKBqI1FAblsj2rR4/wANXreoAcf27/SgzoRoR8jV+Nxqonm5Yyu5Io10U66kU2KaICuGxUTnXN0FEbGJZlyj0QJA/mqTOPMJA0OsdOcfUmpbmELQxb5HpS3RQm+y0uRTlHqJg/P3qUXGI9TQpOq99vnQs3mX0oNZJBPSp7V0N/1Dy/GscQ4zTLaPGirJG57frTMThFkm4TI1BH5V3zywlBEaE84qQW1UeppaZH80IbSZRfDs2qDKraacq43+iRrJiGHKrrYhiOidutVcUqhdd/zouX1FuFbRZbEM4BbTp7Uy9fVNvpQa7fjY1XuXia7gd6tLYQxXES1VGu1WJrqj50SjQp5Gw/4YYjE20BGW6QjA6gg/yaZxfhYUymxP0NEvCmHCj+oJgoCqDqx0zewE/Op77jbkeda2Zxb6MqmC0JOgG5/atv4GtW/JLoIYsQTzjlWb8QWtAOW/al4M4p5N/Ifhuaex5Gl5ouUHQzx5KORWaxeOW2ZrOJUKQY11Ujke1DePcEt218204CnTLMg/7TUXjFFN5SCC2X1Dp0mhFtKVix6Uk6/Admy7cZK/xOoSAQCQDoR19+tMYVZtWixCjcmBWo4PwA2mLXcjSIA3j603JkUFsTjxym6QP8GrZJbNBuaZZjbt3op4owCPYdsgzKJBA1/CnY7gFi4ZgoeqaVPhrtpCLKtJA2Jk/OopzuXKNl8MdR4So5w9vLsW/MIEKJJ0irKXlb4SCOxFD+OYZrqQkGCCVOzdqwT5kdgwKHpJH061uPEsm72ZkzPFSrQ/itry71xdoYx+danw7xjzV8t/jA0/uH71jLjSZJk12xdKMGXQirJ4+UaZFDLxlaNRxHid7C3I0e2fhB5dpobxvi1u+gi2Q87mNB+tO41xpb1pVC+rcnp7UAmgx4/lrYWXK+k7Q4tyior9krBOx2NShDuAf0ondwSZLUH4wdT1p10I42ikx9Udv1olgrQeQ3KlSrJDIdEl7RAOlDMPYBzTPWlSronZAgmJYaTod6k8sQWjUGlSoX2MXRWxdwhdOdCb1w12lRRAmysTSpUqMnJLCZmANaTAYYW0gfa3mlSpWRlPjpWJsQ2wMCY06VNccyByilSpZV0V0thwytqBtWcxKwRFcpVRDo8/L95hXBuWEnejvBcEt18rTHalSoMjqLoLErkrC3FuF27LW2tgghutGhcJg9aVKoJNuKbPShFKTSGk157xHEMMQ7AwQx19q7SpvjdsV5bpI3GDvlrasdyOVRYrCJdWHUGlSpMtPRQtx2YbjODW08LMd6Hg0qVejjdxR5WVVN0canYdZdQdiRSpUT6Aj2egiyoXKAI6RWK4sMt4qNANh70qVSYHci/yElBH/9k=">
            <a:hlinkClick r:id="rId2"/>
          </p:cNvPr>
          <p:cNvSpPr>
            <a:spLocks noChangeAspect="1" noChangeArrowheads="1"/>
          </p:cNvSpPr>
          <p:nvPr/>
        </p:nvSpPr>
        <p:spPr bwMode="auto">
          <a:xfrm>
            <a:off x="5754688" y="-771525"/>
            <a:ext cx="2857500" cy="1608138"/>
          </a:xfrm>
          <a:prstGeom prst="rect">
            <a:avLst/>
          </a:prstGeom>
          <a:noFill/>
          <a:ln w="9525">
            <a:noFill/>
            <a:miter lim="800000"/>
            <a:headEnd/>
            <a:tailEnd/>
          </a:ln>
        </p:spPr>
        <p:txBody>
          <a:bodyPr/>
          <a:lstStyle/>
          <a:p>
            <a:endParaRPr lang="he-IL"/>
          </a:p>
        </p:txBody>
      </p:sp>
      <p:pic>
        <p:nvPicPr>
          <p:cNvPr id="8197" name="Picture 6" descr="http://upload.wikimedia.org/wikipedia/commons/thumb/b/be/Valentines_Day_Chocolates_from_2005.jpg/300px-Valentines_Day_Chocolates_from_2005.jpg">
            <a:hlinkClick r:id="rId3"/>
          </p:cNvPr>
          <p:cNvPicPr>
            <a:picLocks noChangeAspect="1" noChangeArrowheads="1"/>
          </p:cNvPicPr>
          <p:nvPr/>
        </p:nvPicPr>
        <p:blipFill>
          <a:blip r:embed="rId4" cstate="print"/>
          <a:srcRect/>
          <a:stretch>
            <a:fillRect/>
          </a:stretch>
        </p:blipFill>
        <p:spPr bwMode="auto">
          <a:xfrm>
            <a:off x="0" y="681038"/>
            <a:ext cx="9144001" cy="3978944"/>
          </a:xfrm>
          <a:prstGeom prst="rect">
            <a:avLst/>
          </a:prstGeom>
          <a:noFill/>
          <a:ln w="9525">
            <a:noFill/>
            <a:miter lim="800000"/>
            <a:headEnd/>
            <a:tailEnd/>
          </a:ln>
        </p:spPr>
      </p:pic>
      <p:sp>
        <p:nvSpPr>
          <p:cNvPr id="6" name="Rectangle 1"/>
          <p:cNvSpPr>
            <a:spLocks noChangeArrowheads="1"/>
          </p:cNvSpPr>
          <p:nvPr/>
        </p:nvSpPr>
        <p:spPr bwMode="auto">
          <a:xfrm>
            <a:off x="323528" y="2522713"/>
            <a:ext cx="8496944" cy="584775"/>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anchor="ctr">
            <a:spAutoFit/>
          </a:bodyPr>
          <a:lstStyle/>
          <a:p>
            <a:pPr algn="ctr" eaLnBrk="0" hangingPunct="0">
              <a:defRPr/>
            </a:pPr>
            <a:r>
              <a:rPr lang="he-IL" sz="3200" b="1" i="1" dirty="0" smtClean="0">
                <a:solidFill>
                  <a:srgbClr val="002060"/>
                </a:solidFill>
                <a:latin typeface="Times New Roman" pitchFamily="18" charset="0"/>
                <a:ea typeface="Calibri" pitchFamily="34" charset="0"/>
                <a:cs typeface="Times New Roman" pitchFamily="18" charset="0"/>
              </a:rPr>
              <a:t>"תרגיל מס' 1 בחוברת </a:t>
            </a:r>
            <a:r>
              <a:rPr lang="he-IL" sz="3200" b="1" i="1" dirty="0" smtClean="0">
                <a:solidFill>
                  <a:srgbClr val="002060"/>
                </a:solidFill>
                <a:latin typeface="Times New Roman" pitchFamily="18" charset="0"/>
                <a:ea typeface="Calibri" pitchFamily="34" charset="0"/>
                <a:cs typeface="Times New Roman" pitchFamily="18" charset="0"/>
              </a:rPr>
              <a:t>לתלמיד (עמ' 12)</a:t>
            </a:r>
            <a:endParaRPr lang="he-IL" sz="2000"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5" name="Picture 2" descr="http://t2.gstatic.com/images?q=tbn:ANd9GcSZPVv7cWo9fv2_mGvaa-iZJFwF4zUfsXNz0YNwFMj3FEA4K35kiA">
            <a:hlinkClick r:id="rId2"/>
          </p:cNvPr>
          <p:cNvPicPr>
            <a:picLocks noChangeAspect="1" noChangeArrowheads="1"/>
          </p:cNvPicPr>
          <p:nvPr/>
        </p:nvPicPr>
        <p:blipFill>
          <a:blip r:embed="rId3" cstate="print"/>
          <a:srcRect/>
          <a:stretch>
            <a:fillRect/>
          </a:stretch>
        </p:blipFill>
        <p:spPr bwMode="auto">
          <a:xfrm>
            <a:off x="34925" y="1941513"/>
            <a:ext cx="2555875" cy="1062037"/>
          </a:xfrm>
          <a:prstGeom prst="rect">
            <a:avLst/>
          </a:prstGeom>
          <a:noFill/>
          <a:ln w="9525">
            <a:noFill/>
            <a:miter lim="800000"/>
            <a:headEnd/>
            <a:tailEnd/>
          </a:ln>
        </p:spPr>
      </p:pic>
      <p:sp>
        <p:nvSpPr>
          <p:cNvPr id="8196" name="AutoShape 4" descr="data:image/jpeg;base64,/9j/4AAQSkZJRgABAQAAAQABAAD/2wCEAAkGBxQSEhUUExQVFhUXGBgYGBgXGBcbHBoXHBcXFx8YGBoaHCogGB0lHBcWITEiJSkrLi4uFx8zODMsNygtLiwBCgoKDg0OGxAQGywkICQsLCwsLCwsLCwsLCwsLCwsLCwsLCwsLCwsLCwsLCwsLCwsLCwsLCwsLCwsLCwsLCwsLP/AABEIALQA8AMBIgACEQEDEQH/xAAcAAABBQEBAQAAAAAAAAAAAAAFAAIDBAYBBwj/xAA+EAACAQIEBAQDBwMCBAcAAAABAhEAAwQSITEFQVFhBhMicTKBkUJSobHB0eEUYvAjcgcVM4IWQ1NzksLx/8QAGQEAAwEBAQAAAAAAAAAAAAAAAgMEAQAF/8QAMREAAgICAgEDAQYFBQEAAAAAAAECEQMhEjEEEyJBUQUyYXGRwUKhsdHwIzNSgfEU/9oADAMBAAIRAxEAPwDyEU4Ci9vgkCbl1E7D1H6CrFq1ZT4bZc9X2/8AiNKm9RP7uz1l4so/7jUfz7/RWwNYw7OYRSx6ATRG3wVv/MZU/E/QUQe/cIico6KIFRLh569aysj/AA/mEp+LD4c3+i/d/wBB9jBWF2UuermB9BXb+MgQug6IsfjUd3BnkNYmB+dPF03VyFsjAaNsGPQ9KVLA7tuyvH9oxUeMYqP5f3BoxmbQ6HvTmoLfkMQ28612ziGGgbTvrVajo8WU/dsLxSjrQu7inP2jUDEnck1tGOYUuYlBuag/rCxhFk/M1NwXgxvGTog0nqeg/U1rsNhVtqFRYHbc/PnNLlNR0Ox4pT30jIPwbEXTOWIH2iBApXeE4i2hJUxzgzW0jvPT68vfaKXvrv8AyR05Cg9Vjv8A5Y/VmN4Hbt6tdUNrpOse4rUYQoR6csdqqcasqB5kQw0Mc/cdqoLdG6SD1Fc/fs2C9L2sPGmFaFpxqNLmvcftRG3iVZZDCO9LaaKIyUuh4QkTBI9qdh8QyaoxXrH7VVvcUA0BY9htVF+JkmFUfmfpXU2Y5RRssHxgnRt/8+lEE4ketYTDI75vWEIg5TGZgfuyQDHSavX8VcRhZV0OigPyBbYPOin60PEXJJvWvzNpb4oetXcNxSedYjG371tWYqsIQGYZ9JMSFYCZ6gmqOLxN+4qtbEIxIHqVS5G4WTrHatURbWrCfjVkt3xoCriZBgqRWWxGIWfTLDuIP81A2rEMCrbENuD86aRHP8KasK+TV5mRRpHWDbkaHY9fY86guGnhj1PbX/IpzL1rfTRi8vJ8uyuHq7g+L3bZ9LsO06fSqzgZeU6nbYdzUFC8Y/H5VfNBbCXwLjK2uu45idxRIRyFZrH2mtXSpnQyDBEg6hgDyNGMJxJPLlj6un605dHnTfuYTSxNR3b6J9r6UExXGSdAfxqh5jvsK2geX0NGMcmvpHzqtj+MDKQPwp2C8L3HEm4hiPSDJM6wD1+VStwPJPpJI5CGbXmddB8qDlGxqjOgLbwdy+uYI5I0BymO2sVXxXC3RisZiPu661pf666IgsmWNJO/z/KpbRuZMzNkQnQxJYjkg56/Kt5NGenF/UxaqdoM9Ipz4dhuIrWIq3VbzBkbQLcWRqd80CIAg/OgNzh7iZZIBjMDObuKJSsXKFGzsYcW1VF2UAAdeenud6efw1/k9tdBQvA8bRhkuEqw0nkR+h70TFwbhl5bdeQPtUrTT2enBprQiP57fuAK4f2/j361G+JRRqwA231A/k0MxfGR9jfXXv2FclYTaXY3j18ZcgOp0+XWsxeRlO9EgC7cyT9atvwJ5MMMvINTotRWyLKpZHcUAbKkmiH9UYAnQUVxXB1ZZUC24gZQZV+4J+E9tRQa/hWT4hHvRWpAKModofYJc9hv/FafEZVw5y27fl3CFzqxdVcQdPuMR3rElyp0NWrHE3WFJLWw2bJOk9feulC+jMeVJ7/z9DX4S0RbYeQ9wZj/AKq2xczACMuVoBA6qaoG7aNwsFK2M6g2wwzAdATsZ5VY4NcN8WktPZe4ktbt3EYtb5wrAALsDrpUfDLtxr/moM16Xd80BQsaltQFGu42pFUWxknJtP8AnRzHiyykITnBGRR5kZf71ufCekd6kwbKFH+s1tixzrmRQsEQyh1IuddIOlLid9zaRWUC2bki6LrXzPNQ5+HTWDUuAz+Wo/p7jqrP67aWz5omYYXFlo2lDz2rQf4P/P6dg61ZW5dKNcXW4w85phtJnXWT0pnEOFPZUXM0qWywylGmJ0BJzDuDFOtXrfms5T/Rz62gxlRB0zGNjyMTtVPHY2woHlKDcn4lQouXoysTrPQ0UbvQGaMdOX7fsMtqCRmkDnEE/KoGWJqnb4iwnbWmXsUXEHQU+mRckWLl2Peq7XSa5fvFtWMk/tFS8NsB3GYwo3/au6R33nSDV3h1y9bR0zOW9OpLEQIA37HTlFA2tkMRzGkdxpWzsThbT2LbAqbiut0yCjKfjGnwkRIPcitP4j8J4e4HxDs6MFzPcTUGBq2XYz8t6FSQcsb+TB8H4Xaa2XuElidFBAAEHXUameWlG8Nw222iNtEE6AdRFDPD3F7QvhDaK2jIEtmZm5Zp0WY5bTzrV4lmI+EqvKB15jqaGd2MxqLVlR8A1uC6qRuMyjbrmX5fWmeayEm0pBYgmcr6jYhuYmd6J2eIsD6TbMwCGzWzG0SJHKq2IdC7q6i2CvcFzJjUbjfrNJt/I6l8EWI4v6CHFtydAI0Bnczt8qpYvF2XYsyGIgDbKI0G5BAPtV//AJHbb/p3ZnYN+uXUfSm2+FNaE5Q907AEEKAYzZd2PbYVq4/Bj5fP9wdasKzAKTbuGIBzLO2x79+tQcTwFyIf1AH4yoMGPvpvyGvWr11TZYXbpI1nMWAMjWRPf9ql4ZicXihkwKF7exvXFyKh7EH1Heip/AHKNbPP8To5FS2nNelL/wAJSwBuYuG+1ltZgTyglwfrWb8SeBsTghnMXrXN0B9P+9d1HfUUy0xMbRnTXVanJYYjNsvU6D5HnTbC+qdwKwZYf4Sq2xJ1J3/atQcQtxQQiqNprLcKseYddqOX7IXYzSJMtgtEWKZOWveKoXUBG1WXqFlJmhGgfF8FRtR6T21HzH7UExnDrlvcSv3l1Hz6fOtdNK+ViN5mf8502OWSJsnjQl1pmIS4QZUkHqCRofbr0ozg/EFwMpMlhtcB9YERGpg6RodNKh4rw4LL29ua9O47dqFzT/bNENzxOrNZj+IhgitczpOYr5XlwYiWQaMe81Sbj8BFCJcFsnJ5qhsms+giCBOsUEF0kRNRl6z00G87ca1+hdxuPe87XLjSzGSQIk0S4b4be6AWIQHqJP0qp4fwwd8xGi7e9ek8IC7ESKnzZXF8Ynq/Z3hYskfVz7XwjM/+Bkba44PspH0/mqOP8EX7YlSLo3hRD9Nia9T/AKGNgI5U5cN2pUc2Vdsoz+L4cl7Y1+TZ4rw/gN6+0WrTSN82gHuSK01n/h7iMom7ZU9PUfyFelWLWURUhsg7imPPJnmx8bHF72YbHFGR1/ulIABHu36d6H2Uu4J7Vz47dxSWQZgGtgwyuPmDNHlw18guIASYjKOWsAc45mmeI8Yt9LaI/wAJzM+UyDlyxEiZ1nt701OtiJLlpGN4zwVgS6WXW26m5bAkwgPXmB1rReGeOtiVKNla4oEj7yxGYAfjUVrDXCh8l2ZUlAfWoytoywSQujazyrK8T4Ze4diRbYxcUBlKGQQeXfaKZSkhHJwZ6nf4KXE7GJbP6hJ1gEa7mqH/ACZo9RYIuuhzKIHKYINYbE+MMWQVN0LHNVCnbeaIcG8JY/iRS5ddxZbXzbzE+nrbQnX8BrzoFja+Q3m5LoL4/j2HwykZhPRCC3zOwPelwrhPEMaFyouGscmcZmAPNQfVP0rc+H/BGDwmqW8z/fuQx/7eS/IVpJrnJLoHbMxwPwPh7BLvOIvHe5ehj8hsvLvoK04AG0abdvbpUWIvqilmMACSTWZxfiliYtoBJhZlmP8A2iI/Glyn9SnB4mTN9xf9mrLVxHDDSCNRp9DWDxHHrzZkZo3VlKLp2I+dc8MY6/53lW2V0nM4P2QfnI9qWsibLJ/ZeWGNzbRD40/4c+dN3CtlcamyfgP/ALf/AKbHpse1eZpg2tkq0h5hgd1PQjlX0gKCeIPDVjGCWEXBoLi/EOx++Oxp6l8HmJbs8ls4jIoA5U5MdO9O8ScDvYRwtwAqZyus5Wjp0PY0G8ygor560H2xtuNjVK9jRQo3aY12tUTHkLz4momv1Sa5UqWSTBIUxz5/tRcQHkJfNodjOHALnRwQDDLBBWdpndTB9VXbNuQeRG+07cgY5gfWui9KhdQOY5T12o4+0TkfMCiwac1kAbyaKuomIGm57f5+dUb2EOpBnt/NHyE8ApwEZU9zWswN+P2rK8KELBkGjFq6ajyRuTPYwZeONJG/4RjRlAOoooV6bVheG42IrTcPx0iDQdGTk5O0EiY70rjRTUOk1Tv3q4W9nnmIxYJJJMncyRM9etR2cYbhKqQDBIB0mOU8qzTYknepLWFdtgR32qrgS+pXRsPDHHEsYi2XlUYhLyvOkzFwAdPyJolxbLxJ71mD/UIzthyTKugMG2o0CNopDc4rIW+GljLsWPOasWsRdw11L1k+u2ZGbUHSCrDoRof4FHHQqb5bALs1vEq2Itt6Lim4jLBKq4JEHqAa+jsNi1uqLiMGRgCrDYg7R09q858ZDDY/Cf11hSb1vyxeWZa2p+/94KRo3QmhH/D3xW2Hm3clrU69Vn7Sj33HcfPpq0Lx9nsddFRYfEK6hlIIIkEagjtU0UgaZnxvn8u2w+BXl+2hyk9gayaOMwhjnOgysQxnkMupr1Er1qKzgraCFtoB0CgA8+lKljt3Z6/ifaawYvTcLMTgPDtx3i6HtKwJzCGZj3bXIR3ma1OEtWLCATbHliCxCgg9+YJ/GnY/iWVvLQg3TsDsDBIDdJAP0NQJwQOWbEEXgTKqyj0f2gg7cq5KuhefyZ5leV0vhL/P6j8Y73hFtmtICp8wAy3VVBG23q/Cr2AQhZbcz2JE6FgNJip5AofjuMJb5yaLS2yJz5LjFaLHEsDavobd5QyMRIPY6HTn3r53xbAO4QyoZgp6qGIB+kV63j+Ns/4wBXmB4DdiYXuM2o6A9yOlHCaZnpyXQNZqms4bMrMWAgAhY1YE65TsI71Ddw7AagDtI26kDan2cWGjk20HaANCDP4U+hPL4LFxBGika677dNvc0rrTAzTAn25RNON4xlYtEzuYnaSux00pz2xzPYHTU76if/yuOG+ZmmWJmNTyjl3FRgyD3p5WVOknSSNwKjdJ1ER0jX5VxgnWImaYR0/apQ5ywIgaxpIIHtVctO9ccT28QVOhGg57Vew+NDaMcrfh9aEaHnTiT71jimFGbRpsPdg1oeFYvWsBh8WygnWPbv3rRcPxMwy7HakThQ/Hktm9/qPSNfeqOKvVWsYqVqrir1JSHSkZm1w5VGgH60pG0TU0dZH5/wCdzUL/AEHb9TV55yY9bnWu3SGEbdPeueUBqxy9B9r5Dl7n8aeNpEKp5nc9p3PyFYGVuF8SuYG95qAMCCr22+G4h3Rh0qPFYI22R7agWrwLqF10mCo/2nSKWKReXq03P7VUwdwhskKJOhiNf5/WuMaNd4S8QthSEuEtZbX2/uXqOor1XD3ldQykEESCNiO1eBWL/wDTuVck2pBDCPQx2YdQdmFb7wrxZrMhRKaEoDOWftIeY7UuUaNT5fmehMKgxOGZiGRsrDY6kHsy8x+Ip2HxasoZSCDzqrjuM27e5k9BS3XyHFyvXZYs2DOZwuaI0Gw6ZjqarY/iyW9zJ6CstxPxKzaD0jtvQO5eZiBtO3flS+X/ABHrE3uQe4j4hZ9BoOg/zWgdzFE6kwOvT36VAtwamfSNDpqp1E9xPtSDGQJGZuwhgevJTp3/AEruP1HqKXR0yYBCkn7JPxDqvUg/nStoWJK6wPizTl7OPsiR3/WmFxBJIyDsRkO2h3aN6uo+S1JKZrhhWgQRsZTl8/woka3QE4twoXhl0V9xrv8A7ev81hcbhHtPlYQeR69xXopuL6h6IEyv3eWZX59Y0qtjsNbuoBcNshtmiNfYbHbX60yGTiIzYFk2uzF4TijK2Z5YyDm3I25HejAtK4L2irer4SIJ0+KOW5+lCOM8IbDncMv3hy7Hoe9D7VwqZUkHqP8ANaopS2jz25QdSND5vrkAA6DpEb012nlrrJE6/Khtvir/AGvUdPVAmByq5g8YjBlaPUBqdwR71lMJSTJbj8o0G2gB+o3pXrUBSGnMJmNjzBqHzwuzqe4qC/jwQAEGk+o8/lXUa2iwx1MnSdTtz5CmXbmXTmdtPxoe7k6kzXEEEVtAchz3WbcmtjwO+pCISAogZgJj5c/zrM8Jw+e4piQCCR1g7UcXA5CLyxl5gSJO4nlHtQTSehmNtbNXcvrbG4Mcxse47Vm+I8c10Byzqdp+fKojdLD1o7AztcCdOWVp+cVFi8CGAnQbifUfrApcYxi9jpc5dIuop3J06nb+alHVeW7GB9By/E1XLifvHqdB9Of4Ux7s7mY2HSnCCfzANtTvmYc+wO/ua6ql2ksepJ+dVPOA1NV8RjZ0GgrqOst3mUHee9DMZDfDVa9jQO5qndxzHtW0C5GrdP63KLajzyAptgRmIHxrr9rp1mq/BeJPhyLb6KD6W+4Zghv7T32rM2cWyMHViGEEEHUEayK9K4lwVuJ2Bi7YC3DIvpGhuBQ3mL1zKZjlWNGKVvR0cXYNMkZtxynn+9K/imbeeRiCTB5xWXwd5lXy3iJBQzPyOm3SiuBxwu6RDLoRMA6nlEzI0qeeNXZdhny7CAPISCecnY8iY125b60iwM6NHNYkgnSVHy3NMJEE65TIGmqk67bKP2pHWBJDdeTA7hjzOnLehoosdmaRLGTs33p3DNz+zoPzpytmJGuXmsfDOhKDn/nOohdBkktl+0I1BMA5R+vP3qfB3gJLOwJHpYQW6eo7DlWHNkmMxLM6jzHJGgaPVGxB5KNv1puMxWuUEQogp9lo5yfiJFR270FmzHTcfZPKZ3bSqxuwB/qGJ9LcwRtAnStMRIb8KP8AU0n0tl9SxsAM2nTep8NfIuiHUNpOmjjeWOb0n96ri4c0ZgGjXnmG/q15UrN70t6gRGqbBZ3gzr171gQ7HXlfMfRk2IjRfbX1Vj+N8Ayeu2QynWB/9eorWO/wnOOgePwiaaWOaBAnl97oe1HGTi9C8mKM40zzaK5FbDifBFukshCMNxyPueveskyxVMZqR5mXDLG9jkangVy0k1MloGND31Gv7CiYCI0HtVlML8z0FdAnWB020HtVnCNBoW9DIRt0WMNhSDLCByH8fKjGJccg0xrmNRteNyIga7AbQKc2p9RgTqf4qeTbL4RUeiTFggAFgSBy5dqhUqFAgzz15e1ceJkagV25fDGSIHasoKyhdxvSqr4rvFC3xRqBrhNVUeXyCN3GD3qndxRNR2rbOYUFj0AmjeF8NkEee2QSAQurD36VzaXZsYyn0gDM0WwnArjKHaApMAAgsT0jl860dvA2rQ9IUSCp1lgZ0YdKr+VcWXTMiTDGTmB+/wBCfag9S+hqwNdnMPZwyKoRHzmAS4zHN92I58o70a4Hx+5h5a0QUJhrRMBoEQR9kgaTQQYzK/qGcSoeRpm5MBM+5qV7KZs2cM8HMoEgdGEbCga+R8ZWuOg945w9lrC4nDgEMQrgQMhgnUD4TMSKwyXyr6aN77+/Q1oOF8RfCufNTzLNwZbgHNeTRyYdeY0oLx3CIlw+W+dDqjRHp317jWjVMRJOL0aHAY4ONDyGYHYxJ1MyTVosObek6K0bc4AnrzrF4PFtbOYHnrWrw+KDDTn8Q+0e40jakzjRZiyKaLeczBYh/bVgd8xn07fjUjXYTRhG7JHpHcnN6j+dQomYhYBXlB0E7SYqxinl9Skrsfs6bjbXlQDPkhe4YAz6DVWjn0An5TTJM8geY5sP0/mmM39o10IMTO8qIrjROoEcoIJAPU7iuNQ7tAy9NfT1nTrrXWYwNpnRuX0jnURiNhPaAJHI96awGmmnPkB3ArjSYkyNADpPcco00qO5iFSS8R05z70Mx/FFT4YJ69KDXL5cksSaOMGxU8yiEcTxRmMLoPzqpjeDyBctksrcujcx+P41WLbfrWgwWKW3be2+hc22AOmozDNHcGKbH2kk259gBeGuPstPOdBU5thBL69FFFLeJt5tW06wdKF8U1MgyCdP0orsDjornEsTEADoKeDpTFw5Gp0rjGuZ0SxYxZU0WsEXIDED3rOZqkS+aBxGxyV2aC5YyE6z7UlxCu2kLVThuIYtoJ019queQLfqIhjsDr8z0oKGqX0MhhsO1xsqCT/m9HcB4cEjzGkkxlUHQ/3GpldVXJbOjR6R94f3fpXUvufjGUN03kfnTm2+iSEYrsJ2xatgIVyaZSEiS3Js3KnrddpBIRZhydzGxmNRQ7DY1T8C+r4ST16xU94De42ZuY3HY9qU0VxarRNaYA5QM7GAxO0cjl5125Ak3DOXTKNQR17Uz1MJIyAQCOZHv1risFMICSo0J5g8u9YGSi2WGUgKgAmftL/uHSqZtEf9P1EghSwIJXp/dHIGrLiR63JbkB06RyqRGZwQsIgBg9+9cm0Y4pg67fZD5ZyseRJgxvBjnVbFYn/QNvIuXPnn7aHKVKg/dOhPsKLrkIyBMxJEk6gN120mqGJ4YV29L6yNwf3olJC5Qk1XYAcGevP8KucMxptkRsdxNI4cw5y7anqvcdqp5ROs9z+wpvaJotwZu+F3ARmglYJKjNA7k0122nYkEN6oHYdaz3h/iYtND6oTqJ5jrWixl8MzFYy7RBAE/nU8o0XQnyGSZ5g66+qT7Cmht9CJ3XWfy0pkwJnT7xnl0HL9aE47jIGibiZb3rErDclHbCWLxKovqPyB1/mgOP4s1zsOlD7t4sZYyajnl127+3Wmxx12SZM7ekPLVcwWCe4ruqkpbEu3Ia7TzPau3+D3bWU3kZAwkA8+x6e1HLniFzYNjJaVCI9KlY21330rW3Xt2Lil/Hof4NvWkvRcRSWgI7a5W6Rtr1rWeIMTZXL/AFNvMhJGeJyt0PMe9eaua2WC43av4V0xDBSqwf7tNCvfSp82L3KRTgy+1xIMX4VtXFNzDXRG+VjI+u6/OsxhsW1vMFIhhlMgEHuJ59DVddNv2+sV2RT4QaW3Yic037VRK9/NHUfiNqquZNa/w34ezeXfZ1K6nJlmeWpJ/Si3GfDtq+DAW2wGjKI+TDYily8iKlQ2HjycbPNHNRzVriWCey5S4II+hHUVSJqhbWiSVp0yxavkVZTEHk1DppyvFc4hRyM062gfSi5ftCevaq74MKdyzMNp2b3qyWLAMXjt27mulhMW11bUE7fKl2O4Jg647ScxyqdCNjI2J7VJax7jUAHYMTz7kVbxKKdX1kbcw3aqr4MvqJUTB6+9FafYPCS6LNq+Dq5mOXY1ZUsQFX0iJ15jpNBwhQnLJInXsaetxwPU2m4HbpQuN9BrJXYVLKrej1GdD0PY050mDcOh1jYg9utQYTE5gAqhQTvuJ/SpLbIATcMk6EDr70DQ1STJhdLSyKRsGPP3rgCiIJZx06d6Ss7HKTlAiZ5j3pLeFpz5RzGTlP8ANYFZBcJ+Mf4OYNCcTbIkjZtOw96LXGOs/MdDQy7icrqfiCmcp2PuKODYnNFPYNYAc9Z1FX7PESgymGHKT+lWeM4RLw/qMOsKfjtj7B6e1An60xqyaM3Hou4/iLXOenSqJNKpuG4F79wW7Ykn8B1NakkjpSlJiwuFe5myKWyjMxGwHUmjvhPFJh7yswDA+ksd1/uXpVLE4J7JyMpT6+rvOxpgoWlJfgFG4O/k9R4pi7SKBeA8tjEkSJ3E9J60CxvhW1dGfDvHQfEp9iNVqbhV9cVg2tudUGVieUbNWPwuKe1PluVnfLpNR4sclai6aLcuWLpyVp/yI8fg2suUeMw6GRVU0+4evOoi1XK62Quvg6a9MwGAsrbARFKkbwDOnWshwLw61whrqlbcTvq3t0rRYXgAtn0X7yp9wEQPnyqPyJxekyzxoSjton4RgGsPdUH/AEiQba9OvtUN/wATYdWKljIMGFJ1qe3xSwCLYugtsJM/U86p8X4BavHN8D9Rt8xSVTfvsobko/6dGT8TYxL17MhJXKBqI1FAblsj2rR4/wANXreoAcf27/SgzoRoR8jV+Nxqonm5Yyu5Io10U66kU2KaICuGxUTnXN0FEbGJZlyj0QJA/mqTOPMJA0OsdOcfUmpbmELQxb5HpS3RQm+y0uRTlHqJg/P3qUXGI9TQpOq99vnQs3mX0oNZJBPSp7V0N/1Dy/GscQ4zTLaPGirJG57frTMThFkm4TI1BH5V3zywlBEaE84qQW1UeppaZH80IbSZRfDs2qDKraacq43+iRrJiGHKrrYhiOidutVcUqhdd/zouX1FuFbRZbEM4BbTp7Uy9fVNvpQa7fjY1XuXia7gd6tLYQxXES1VGu1WJrqj50SjQp5Gw/4YYjE20BGW6QjA6gg/yaZxfhYUymxP0NEvCmHCj+oJgoCqDqx0zewE/Op77jbkeda2Zxb6MqmC0JOgG5/atv4GtW/JLoIYsQTzjlWb8QWtAOW/al4M4p5N/Ifhuaex5Gl5ouUHQzx5KORWaxeOW2ZrOJUKQY11Ujke1DePcEt218204CnTLMg/7TUXjFFN5SCC2X1Dp0mhFtKVix6Uk6/Admy7cZK/xOoSAQCQDoR19+tMYVZtWixCjcmBWo4PwA2mLXcjSIA3j603JkUFsTjxym6QP8GrZJbNBuaZZjbt3op4owCPYdsgzKJBA1/CnY7gFi4ZgoeqaVPhrtpCLKtJA2Jk/OopzuXKNl8MdR4So5w9vLsW/MIEKJJ0irKXlb4SCOxFD+OYZrqQkGCCVOzdqwT5kdgwKHpJH061uPEsm72ZkzPFSrQ/itry71xdoYx+danw7xjzV8t/jA0/uH71jLjSZJk12xdKMGXQirJ4+UaZFDLxlaNRxHid7C3I0e2fhB5dpobxvi1u+gi2Q87mNB+tO41xpb1pVC+rcnp7UAmgx4/lrYWXK+k7Q4tyior9krBOx2NShDuAf0ondwSZLUH4wdT1p10I42ikx9Udv1olgrQeQ3KlSrJDIdEl7RAOlDMPYBzTPWlSronZAgmJYaTod6k8sQWjUGlSoX2MXRWxdwhdOdCb1w12lRRAmysTSpUqMnJLCZmANaTAYYW0gfa3mlSpWRlPjpWJsQ2wMCY06VNccyByilSpZV0V0thwytqBtWcxKwRFcpVRDo8/L95hXBuWEnejvBcEt18rTHalSoMjqLoLErkrC3FuF27LW2tgghutGhcJg9aVKoJNuKbPShFKTSGk157xHEMMQ7AwQx19q7SpvjdsV5bpI3GDvlrasdyOVRYrCJdWHUGlSpMtPRQtx2YbjODW08LMd6Hg0qVejjdxR5WVVN0canYdZdQdiRSpUT6Aj2egiyoXKAI6RWK4sMt4qNANh70qVSYHci/yElBH/9k=">
            <a:hlinkClick r:id="rId4"/>
          </p:cNvPr>
          <p:cNvSpPr>
            <a:spLocks noChangeAspect="1" noChangeArrowheads="1"/>
          </p:cNvSpPr>
          <p:nvPr/>
        </p:nvSpPr>
        <p:spPr bwMode="auto">
          <a:xfrm>
            <a:off x="5754688" y="-771525"/>
            <a:ext cx="2857500" cy="1608138"/>
          </a:xfrm>
          <a:prstGeom prst="rect">
            <a:avLst/>
          </a:prstGeom>
          <a:noFill/>
          <a:ln w="9525">
            <a:noFill/>
            <a:miter lim="800000"/>
            <a:headEnd/>
            <a:tailEnd/>
          </a:ln>
        </p:spPr>
        <p:txBody>
          <a:bodyPr/>
          <a:lstStyle/>
          <a:p>
            <a:endParaRPr lang="he-IL"/>
          </a:p>
        </p:txBody>
      </p:sp>
      <p:pic>
        <p:nvPicPr>
          <p:cNvPr id="8197" name="Picture 6" descr="http://upload.wikimedia.org/wikipedia/commons/thumb/b/be/Valentines_Day_Chocolates_from_2005.jpg/300px-Valentines_Day_Chocolates_from_2005.jpg">
            <a:hlinkClick r:id="rId5"/>
          </p:cNvPr>
          <p:cNvPicPr>
            <a:picLocks noChangeAspect="1" noChangeArrowheads="1"/>
          </p:cNvPicPr>
          <p:nvPr/>
        </p:nvPicPr>
        <p:blipFill>
          <a:blip r:embed="rId6" cstate="print"/>
          <a:srcRect/>
          <a:stretch>
            <a:fillRect/>
          </a:stretch>
        </p:blipFill>
        <p:spPr bwMode="auto">
          <a:xfrm>
            <a:off x="3959225" y="681038"/>
            <a:ext cx="5184775" cy="919162"/>
          </a:xfrm>
          <a:prstGeom prst="rect">
            <a:avLst/>
          </a:prstGeom>
          <a:noFill/>
          <a:ln w="9525">
            <a:noFill/>
            <a:miter lim="800000"/>
            <a:headEnd/>
            <a:tailEnd/>
          </a:ln>
        </p:spPr>
      </p:pic>
      <p:sp>
        <p:nvSpPr>
          <p:cNvPr id="16" name="Cloud 15"/>
          <p:cNvSpPr/>
          <p:nvPr/>
        </p:nvSpPr>
        <p:spPr>
          <a:xfrm>
            <a:off x="34925" y="681038"/>
            <a:ext cx="4392613" cy="1081087"/>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3200" b="1" dirty="0">
                <a:solidFill>
                  <a:srgbClr val="002060"/>
                </a:solidFill>
              </a:rPr>
              <a:t>לקחת ואכלת? </a:t>
            </a:r>
            <a:r>
              <a:rPr lang="he-IL" sz="3200" b="1" dirty="0">
                <a:solidFill>
                  <a:schemeClr val="tx1"/>
                </a:solidFill>
              </a:rPr>
              <a:t>מדוע</a:t>
            </a:r>
            <a:r>
              <a:rPr lang="he-IL" sz="3200" b="1" dirty="0">
                <a:solidFill>
                  <a:srgbClr val="002060"/>
                </a:solidFill>
              </a:rPr>
              <a:t>?</a:t>
            </a:r>
          </a:p>
        </p:txBody>
      </p:sp>
      <p:sp>
        <p:nvSpPr>
          <p:cNvPr id="17" name="Cloud 16"/>
          <p:cNvSpPr/>
          <p:nvPr/>
        </p:nvSpPr>
        <p:spPr>
          <a:xfrm>
            <a:off x="4391025" y="1654175"/>
            <a:ext cx="4752975" cy="1403350"/>
          </a:xfrm>
          <a:prstGeom prst="cloud">
            <a:avLst/>
          </a:prstGeom>
          <a:solidFill>
            <a:srgbClr val="F2B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3600" b="1" dirty="0">
                <a:solidFill>
                  <a:srgbClr val="002060"/>
                </a:solidFill>
              </a:rPr>
              <a:t>לקחת ושמרת? </a:t>
            </a:r>
            <a:r>
              <a:rPr lang="he-IL" sz="3600" b="1" dirty="0">
                <a:solidFill>
                  <a:schemeClr val="tx1"/>
                </a:solidFill>
              </a:rPr>
              <a:t>מדוע</a:t>
            </a:r>
            <a:r>
              <a:rPr lang="he-IL" sz="3600" b="1" dirty="0">
                <a:solidFill>
                  <a:srgbClr val="002060"/>
                </a:solidFill>
              </a:rPr>
              <a:t>?</a:t>
            </a:r>
          </a:p>
        </p:txBody>
      </p:sp>
      <p:sp>
        <p:nvSpPr>
          <p:cNvPr id="18" name="Cloud 17"/>
          <p:cNvSpPr/>
          <p:nvPr/>
        </p:nvSpPr>
        <p:spPr>
          <a:xfrm>
            <a:off x="1692275" y="3076575"/>
            <a:ext cx="4751388" cy="1367383"/>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3200" b="1" dirty="0">
                <a:solidFill>
                  <a:srgbClr val="002060"/>
                </a:solidFill>
              </a:rPr>
              <a:t>לא לקחת? </a:t>
            </a:r>
            <a:r>
              <a:rPr lang="he-IL" sz="3200" b="1" dirty="0">
                <a:solidFill>
                  <a:schemeClr val="tx1"/>
                </a:solidFill>
              </a:rPr>
              <a:t>מדוע</a:t>
            </a:r>
            <a:r>
              <a:rPr lang="he-IL" sz="3200" b="1" dirty="0">
                <a:solidFill>
                  <a:srgbClr val="00206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4"/>
          <p:cNvSpPr>
            <a:spLocks noChangeShapeType="1"/>
          </p:cNvSpPr>
          <p:nvPr/>
        </p:nvSpPr>
        <p:spPr bwMode="auto">
          <a:xfrm>
            <a:off x="4427538" y="3003550"/>
            <a:ext cx="2879725" cy="0"/>
          </a:xfrm>
          <a:prstGeom prst="line">
            <a:avLst/>
          </a:prstGeom>
          <a:noFill/>
          <a:ln w="57150">
            <a:solidFill>
              <a:srgbClr val="00CC00"/>
            </a:solidFill>
            <a:round/>
            <a:headEnd/>
            <a:tailEnd type="triangle" w="med" len="med"/>
          </a:ln>
        </p:spPr>
        <p:txBody>
          <a:bodyPr/>
          <a:lstStyle/>
          <a:p>
            <a:endParaRPr lang="he-IL"/>
          </a:p>
        </p:txBody>
      </p:sp>
      <p:sp>
        <p:nvSpPr>
          <p:cNvPr id="9220" name="Line 7"/>
          <p:cNvSpPr>
            <a:spLocks noChangeShapeType="1"/>
          </p:cNvSpPr>
          <p:nvPr/>
        </p:nvSpPr>
        <p:spPr bwMode="auto">
          <a:xfrm>
            <a:off x="1547813" y="3003550"/>
            <a:ext cx="2879725" cy="0"/>
          </a:xfrm>
          <a:prstGeom prst="line">
            <a:avLst/>
          </a:prstGeom>
          <a:noFill/>
          <a:ln w="57150">
            <a:solidFill>
              <a:srgbClr val="FF0000"/>
            </a:solidFill>
            <a:round/>
            <a:headEnd/>
            <a:tailEnd type="triangle" w="med" len="med"/>
          </a:ln>
        </p:spPr>
        <p:txBody>
          <a:bodyPr/>
          <a:lstStyle/>
          <a:p>
            <a:endParaRPr lang="he-IL"/>
          </a:p>
        </p:txBody>
      </p:sp>
      <p:sp>
        <p:nvSpPr>
          <p:cNvPr id="9221" name="Text Box 8"/>
          <p:cNvSpPr txBox="1">
            <a:spLocks noChangeArrowheads="1"/>
          </p:cNvSpPr>
          <p:nvPr/>
        </p:nvSpPr>
        <p:spPr bwMode="auto">
          <a:xfrm>
            <a:off x="1258888" y="2571750"/>
            <a:ext cx="719137" cy="400050"/>
          </a:xfrm>
          <a:prstGeom prst="rect">
            <a:avLst/>
          </a:prstGeom>
          <a:noFill/>
          <a:ln w="28575">
            <a:solidFill>
              <a:srgbClr val="FF0000"/>
            </a:solidFill>
            <a:miter lim="800000"/>
            <a:headEnd/>
            <a:tailEnd/>
          </a:ln>
        </p:spPr>
        <p:txBody>
          <a:bodyPr>
            <a:spAutoFit/>
          </a:bodyPr>
          <a:lstStyle/>
          <a:p>
            <a:pPr>
              <a:spcBef>
                <a:spcPct val="50000"/>
              </a:spcBef>
            </a:pPr>
            <a:r>
              <a:rPr lang="he-IL" sz="2000" b="1" dirty="0">
                <a:solidFill>
                  <a:srgbClr val="FF0000"/>
                </a:solidFill>
              </a:rPr>
              <a:t>סבל</a:t>
            </a:r>
            <a:endParaRPr lang="fr-FR" sz="2000" b="1" dirty="0">
              <a:solidFill>
                <a:srgbClr val="FF0000"/>
              </a:solidFill>
            </a:endParaRPr>
          </a:p>
        </p:txBody>
      </p:sp>
      <p:sp>
        <p:nvSpPr>
          <p:cNvPr id="9222" name="Text Box 9"/>
          <p:cNvSpPr txBox="1">
            <a:spLocks noChangeArrowheads="1"/>
          </p:cNvSpPr>
          <p:nvPr/>
        </p:nvSpPr>
        <p:spPr bwMode="auto">
          <a:xfrm>
            <a:off x="6659563" y="2571750"/>
            <a:ext cx="863600" cy="400050"/>
          </a:xfrm>
          <a:prstGeom prst="rect">
            <a:avLst/>
          </a:prstGeom>
          <a:noFill/>
          <a:ln w="28575">
            <a:solidFill>
              <a:srgbClr val="00CC00"/>
            </a:solidFill>
            <a:miter lim="800000"/>
            <a:headEnd/>
            <a:tailEnd/>
          </a:ln>
        </p:spPr>
        <p:txBody>
          <a:bodyPr>
            <a:spAutoFit/>
          </a:bodyPr>
          <a:lstStyle/>
          <a:p>
            <a:pPr>
              <a:spcBef>
                <a:spcPct val="50000"/>
              </a:spcBef>
            </a:pPr>
            <a:r>
              <a:rPr lang="he-IL" sz="2000" b="1" dirty="0">
                <a:solidFill>
                  <a:srgbClr val="00CC00"/>
                </a:solidFill>
              </a:rPr>
              <a:t>תענוג</a:t>
            </a:r>
            <a:endParaRPr lang="fr-FR" sz="2000" b="1" dirty="0">
              <a:solidFill>
                <a:srgbClr val="00CC00"/>
              </a:solidFill>
            </a:endParaRPr>
          </a:p>
        </p:txBody>
      </p:sp>
      <p:pic>
        <p:nvPicPr>
          <p:cNvPr id="9223" name="Picture 8"/>
          <p:cNvPicPr>
            <a:picLocks noChangeAspect="1" noChangeArrowheads="1"/>
          </p:cNvPicPr>
          <p:nvPr/>
        </p:nvPicPr>
        <p:blipFill>
          <a:blip r:embed="rId2" cstate="print"/>
          <a:srcRect/>
          <a:stretch>
            <a:fillRect/>
          </a:stretch>
        </p:blipFill>
        <p:spPr bwMode="auto">
          <a:xfrm>
            <a:off x="3775075" y="3219450"/>
            <a:ext cx="1549400" cy="1404938"/>
          </a:xfrm>
          <a:prstGeom prst="rect">
            <a:avLst/>
          </a:prstGeom>
          <a:noFill/>
          <a:ln w="9525">
            <a:noFill/>
            <a:miter lim="800000"/>
            <a:headEnd/>
            <a:tailEnd/>
          </a:ln>
        </p:spPr>
      </p:pic>
      <p:sp>
        <p:nvSpPr>
          <p:cNvPr id="9" name="TextBox 8"/>
          <p:cNvSpPr txBox="1"/>
          <p:nvPr/>
        </p:nvSpPr>
        <p:spPr>
          <a:xfrm>
            <a:off x="1258888" y="1546225"/>
            <a:ext cx="6265862" cy="1076325"/>
          </a:xfrm>
          <a:prstGeom prst="rect">
            <a:avLst/>
          </a:prstGeom>
          <a:noFill/>
        </p:spPr>
        <p:txBody>
          <a:bodyPr rtlCol="1">
            <a:spAutoFit/>
          </a:bodyPr>
          <a:lstStyle/>
          <a:p>
            <a:pPr algn="ctr">
              <a:defRPr/>
            </a:pPr>
            <a:r>
              <a:rPr lang="he-IL" sz="3600" b="1" dirty="0">
                <a:solidFill>
                  <a:schemeClr val="accent4"/>
                </a:solidFill>
              </a:rPr>
              <a:t>כן ! אבל!  </a:t>
            </a:r>
            <a:r>
              <a:rPr lang="he-IL" sz="2800" b="1" dirty="0">
                <a:solidFill>
                  <a:srgbClr val="002060"/>
                </a:solidFill>
              </a:rPr>
              <a:t>כל הפעולות כולם היו מכוונות  להשיג עונג או לברוח מסבל</a:t>
            </a:r>
          </a:p>
        </p:txBody>
      </p:sp>
      <p:sp>
        <p:nvSpPr>
          <p:cNvPr id="9218" name="Rectangle 2"/>
          <p:cNvSpPr>
            <a:spLocks noGrp="1" noChangeArrowheads="1"/>
          </p:cNvSpPr>
          <p:nvPr>
            <p:ph type="title" idx="4294967295"/>
          </p:nvPr>
        </p:nvSpPr>
        <p:spPr>
          <a:xfrm>
            <a:off x="323850" y="681038"/>
            <a:ext cx="8229600" cy="649287"/>
          </a:xfrm>
        </p:spPr>
        <p:txBody>
          <a:bodyPr/>
          <a:lstStyle/>
          <a:p>
            <a:r>
              <a:rPr lang="he-IL" b="1" dirty="0" smtClean="0"/>
              <a:t>היתה לנו בחירה חופשית?</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linds(horizont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blinds(horizontal)">
                                      <p:cBhvr>
                                        <p:cTn id="17" dur="500"/>
                                        <p:tgtEl>
                                          <p:spTgt spid="92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linds(horizont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1"/>
                                        </p:tgtEl>
                                        <p:attrNameLst>
                                          <p:attrName>style.visibility</p:attrName>
                                        </p:attrNameLst>
                                      </p:cBhvr>
                                      <p:to>
                                        <p:strVal val="visible"/>
                                      </p:to>
                                    </p:set>
                                    <p:animEffect transition="in" filter="blinds(horizontal)">
                                      <p:cBhvr>
                                        <p:cTn id="2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68313" y="681038"/>
            <a:ext cx="8229600" cy="649287"/>
          </a:xfrm>
        </p:spPr>
        <p:txBody>
          <a:bodyPr/>
          <a:lstStyle/>
          <a:p>
            <a:r>
              <a:rPr lang="he-IL" sz="3600" b="1" u="sng" smtClean="0"/>
              <a:t>חוק רוחני הפועל תמיד במציאות</a:t>
            </a:r>
            <a:endParaRPr lang="fr-FR" sz="3600" b="1" u="sng" smtClean="0"/>
          </a:p>
        </p:txBody>
      </p:sp>
      <p:sp>
        <p:nvSpPr>
          <p:cNvPr id="10243" name="TextBox 4"/>
          <p:cNvSpPr txBox="1">
            <a:spLocks noChangeArrowheads="1"/>
          </p:cNvSpPr>
          <p:nvPr/>
        </p:nvSpPr>
        <p:spPr bwMode="auto">
          <a:xfrm>
            <a:off x="468313" y="1203325"/>
            <a:ext cx="8464550" cy="1077913"/>
          </a:xfrm>
          <a:prstGeom prst="rect">
            <a:avLst/>
          </a:prstGeom>
          <a:noFill/>
          <a:ln w="9525">
            <a:noFill/>
            <a:miter lim="800000"/>
            <a:headEnd/>
            <a:tailEnd/>
          </a:ln>
        </p:spPr>
        <p:txBody>
          <a:bodyPr>
            <a:spAutoFit/>
          </a:bodyPr>
          <a:lstStyle/>
          <a:p>
            <a:pPr algn="ctr"/>
            <a:r>
              <a:rPr lang="he-IL" sz="3200" b="1">
                <a:solidFill>
                  <a:srgbClr val="002060"/>
                </a:solidFill>
              </a:rPr>
              <a:t>לכולנו יש תמיד רצון בסיסי זהה</a:t>
            </a:r>
          </a:p>
          <a:p>
            <a:pPr algn="ctr"/>
            <a:r>
              <a:rPr lang="he-IL" sz="3200" b="1">
                <a:solidFill>
                  <a:srgbClr val="002060"/>
                </a:solidFill>
              </a:rPr>
              <a:t> רצון להשיג:</a:t>
            </a:r>
          </a:p>
        </p:txBody>
      </p:sp>
      <p:pic>
        <p:nvPicPr>
          <p:cNvPr id="10244" name="Picture 5" descr="http://upload.wikimedia.org/wikipedia/commons/thumb/4/4d/Children_dancing%2C_Geneva.jpg/1024px-Children_dancing%2C_Geneva.jpg"/>
          <p:cNvPicPr>
            <a:picLocks noChangeAspect="1" noChangeArrowheads="1"/>
          </p:cNvPicPr>
          <p:nvPr/>
        </p:nvPicPr>
        <p:blipFill>
          <a:blip r:embed="rId2" cstate="print"/>
          <a:srcRect/>
          <a:stretch>
            <a:fillRect/>
          </a:stretch>
        </p:blipFill>
        <p:spPr bwMode="auto">
          <a:xfrm>
            <a:off x="0" y="2625725"/>
            <a:ext cx="4427538" cy="2106613"/>
          </a:xfrm>
          <a:prstGeom prst="rect">
            <a:avLst/>
          </a:prstGeom>
          <a:noFill/>
          <a:ln w="9525">
            <a:noFill/>
            <a:miter lim="800000"/>
            <a:headEnd/>
            <a:tailEnd/>
          </a:ln>
        </p:spPr>
      </p:pic>
      <p:pic>
        <p:nvPicPr>
          <p:cNvPr id="10245" name="Picture 9" descr="מחשבות שליליות"/>
          <p:cNvPicPr>
            <a:picLocks noChangeAspect="1" noChangeArrowheads="1"/>
          </p:cNvPicPr>
          <p:nvPr/>
        </p:nvPicPr>
        <p:blipFill>
          <a:blip r:embed="rId3" cstate="print"/>
          <a:srcRect/>
          <a:stretch>
            <a:fillRect/>
          </a:stretch>
        </p:blipFill>
        <p:spPr bwMode="auto">
          <a:xfrm>
            <a:off x="4427538" y="2625725"/>
            <a:ext cx="4716462" cy="2093913"/>
          </a:xfrm>
          <a:prstGeom prst="rect">
            <a:avLst/>
          </a:prstGeom>
          <a:noFill/>
          <a:ln w="9525">
            <a:noFill/>
            <a:miter lim="800000"/>
            <a:headEnd/>
            <a:tailEnd/>
          </a:ln>
        </p:spPr>
      </p:pic>
      <p:sp>
        <p:nvSpPr>
          <p:cNvPr id="10246" name="TextBox 8"/>
          <p:cNvSpPr txBox="1">
            <a:spLocks noChangeArrowheads="1"/>
          </p:cNvSpPr>
          <p:nvPr/>
        </p:nvSpPr>
        <p:spPr bwMode="auto">
          <a:xfrm>
            <a:off x="179388" y="1995488"/>
            <a:ext cx="3600450" cy="646112"/>
          </a:xfrm>
          <a:prstGeom prst="rect">
            <a:avLst/>
          </a:prstGeom>
          <a:noFill/>
          <a:ln w="9525">
            <a:noFill/>
            <a:miter lim="800000"/>
            <a:headEnd/>
            <a:tailEnd/>
          </a:ln>
        </p:spPr>
        <p:txBody>
          <a:bodyPr>
            <a:spAutoFit/>
          </a:bodyPr>
          <a:lstStyle/>
          <a:p>
            <a:r>
              <a:rPr lang="he-IL" sz="3600" b="1"/>
              <a:t>מקסימום תענוג</a:t>
            </a:r>
          </a:p>
        </p:txBody>
      </p:sp>
      <p:sp>
        <p:nvSpPr>
          <p:cNvPr id="10247" name="Rectangle 9"/>
          <p:cNvSpPr>
            <a:spLocks noChangeArrowheads="1"/>
          </p:cNvSpPr>
          <p:nvPr/>
        </p:nvSpPr>
        <p:spPr bwMode="auto">
          <a:xfrm>
            <a:off x="5867400" y="1924050"/>
            <a:ext cx="2513013" cy="646113"/>
          </a:xfrm>
          <a:prstGeom prst="rect">
            <a:avLst/>
          </a:prstGeom>
          <a:noFill/>
          <a:ln w="9525">
            <a:noFill/>
            <a:miter lim="800000"/>
            <a:headEnd/>
            <a:tailEnd/>
          </a:ln>
        </p:spPr>
        <p:txBody>
          <a:bodyPr wrap="none">
            <a:spAutoFit/>
          </a:bodyPr>
          <a:lstStyle/>
          <a:p>
            <a:r>
              <a:rPr lang="he-IL" sz="3600" b="1"/>
              <a:t>מינימום סבל</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3598863" y="3724275"/>
            <a:ext cx="5545137" cy="522288"/>
          </a:xfrm>
          <a:prstGeom prst="rect">
            <a:avLst/>
          </a:prstGeom>
          <a:noFill/>
          <a:ln w="9525">
            <a:noFill/>
            <a:miter lim="800000"/>
            <a:headEnd/>
            <a:tailEnd/>
          </a:ln>
        </p:spPr>
        <p:txBody>
          <a:bodyPr>
            <a:spAutoFit/>
          </a:bodyPr>
          <a:lstStyle/>
          <a:p>
            <a:endParaRPr lang="he-IL" sz="2800" b="1"/>
          </a:p>
        </p:txBody>
      </p:sp>
      <p:sp>
        <p:nvSpPr>
          <p:cNvPr id="111617" name="Rectangle 1"/>
          <p:cNvSpPr>
            <a:spLocks noChangeArrowheads="1"/>
          </p:cNvSpPr>
          <p:nvPr/>
        </p:nvSpPr>
        <p:spPr bwMode="auto">
          <a:xfrm>
            <a:off x="323528" y="1045386"/>
            <a:ext cx="8496944" cy="3539430"/>
          </a:xfrm>
          <a:prstGeom prst="rect">
            <a:avLst/>
          </a:prstGeom>
          <a:ln w="9525">
            <a:solidFill>
              <a:srgbClr val="FF0000"/>
            </a:solidFill>
            <a:miter lim="800000"/>
            <a:headEnd/>
            <a:tailEnd/>
          </a:ln>
          <a:effectLst/>
        </p:spPr>
        <p:style>
          <a:lnRef idx="0">
            <a:scrgbClr r="0" g="0" b="0"/>
          </a:lnRef>
          <a:fillRef idx="1003">
            <a:schemeClr val="lt1"/>
          </a:fillRef>
          <a:effectRef idx="0">
            <a:scrgbClr r="0" g="0" b="0"/>
          </a:effectRef>
          <a:fontRef idx="major"/>
        </p:style>
        <p:txBody>
          <a:bodyPr anchor="ctr">
            <a:spAutoFit/>
          </a:bodyPr>
          <a:lstStyle/>
          <a:p>
            <a:pPr eaLnBrk="0" hangingPunct="0">
              <a:defRPr/>
            </a:pPr>
            <a:r>
              <a:rPr lang="he-IL" sz="3200" b="1" i="1" dirty="0">
                <a:solidFill>
                  <a:srgbClr val="002060"/>
                </a:solidFill>
                <a:latin typeface="Times New Roman" pitchFamily="18" charset="0"/>
                <a:ea typeface="Calibri" pitchFamily="34" charset="0"/>
                <a:cs typeface="Times New Roman" pitchFamily="18" charset="0"/>
              </a:rPr>
              <a:t>"אולם כשנתבונן במעשיו של היחיד, נמצא אותם כהכרחיים. ובעל כורחו יעשה אותם, ואין לו כל אפשרות של בחירה. והוא דומה בזה, לתבשיל השפות על כירה, שאין לו כל בחירה, והוא מוכרח להתבשל, כי ההשגחה חבשה את כל החיים בשני מוסרות שהם התענוג והמכאוב. ואין לבעלי החיים שום בחירה חופשית לבחור בייסורים, או לדחות את העונג  " </a:t>
            </a:r>
            <a:r>
              <a:rPr lang="he-IL" sz="2000" b="1" dirty="0">
                <a:solidFill>
                  <a:srgbClr val="002060"/>
                </a:solidFill>
                <a:latin typeface="Times New Roman" pitchFamily="18" charset="0"/>
                <a:ea typeface="Calibri" pitchFamily="34" charset="0"/>
                <a:cs typeface="Times New Roman" pitchFamily="18" charset="0"/>
              </a:rPr>
              <a:t>(הרב אשל"ג מאמר החרות אות כ"ב)</a:t>
            </a:r>
            <a:endParaRPr lang="he-IL"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עיצוב ברירת מחדל">
  <a:themeElements>
    <a:clrScheme name="Custom 1">
      <a:dk1>
        <a:sysClr val="windowText" lastClr="000000"/>
      </a:dk1>
      <a:lt1>
        <a:sysClr val="window" lastClr="FFFFFF"/>
      </a:lt1>
      <a:dk2>
        <a:srgbClr val="323232"/>
      </a:dk2>
      <a:lt2>
        <a:srgbClr val="E3DED1"/>
      </a:lt2>
      <a:accent1>
        <a:srgbClr val="FFFF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2_עיצוב ברירת מחדל">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Trek</Template>
  <TotalTime>3991</TotalTime>
  <Words>480</Words>
  <Application>Microsoft Office PowerPoint</Application>
  <PresentationFormat>On-screen Show (16:9)</PresentationFormat>
  <Paragraphs>85</Paragraphs>
  <Slides>25</Slides>
  <Notes>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2_עיצוב ברירת מחדל</vt:lpstr>
      <vt:lpstr>Slide 1</vt:lpstr>
      <vt:lpstr>שלושת המימדים</vt:lpstr>
      <vt:lpstr>הדרך אל הטוב חינוך לצמיחה רוחנית</vt:lpstr>
      <vt:lpstr>Slide 4</vt:lpstr>
      <vt:lpstr>Slide 5</vt:lpstr>
      <vt:lpstr>Slide 6</vt:lpstr>
      <vt:lpstr>היתה לנו בחירה חופשית?</vt:lpstr>
      <vt:lpstr>חוק רוחני הפועל תמיד במציאות</vt:lpstr>
      <vt:lpstr>Slide 9</vt:lpstr>
      <vt:lpstr>הבעיה הגדולה במציאות חיינו</vt:lpstr>
      <vt:lpstr>Slide 11</vt:lpstr>
      <vt:lpstr>Slide 12</vt:lpstr>
      <vt:lpstr>תנאים להיווצרות תחושת רצון לקבל באדם</vt:lpstr>
      <vt:lpstr>Slide 14</vt:lpstr>
      <vt:lpstr>Slide 15</vt:lpstr>
      <vt:lpstr>תנאי מס' 1</vt:lpstr>
      <vt:lpstr>Slide 17</vt:lpstr>
      <vt:lpstr>Slide 18</vt:lpstr>
      <vt:lpstr>Slide 19</vt:lpstr>
      <vt:lpstr>Slide 20</vt:lpstr>
      <vt:lpstr>תנאי מס' 2</vt:lpstr>
      <vt:lpstr>סיכום: תחושת רצון לקבל תיווצר באדם: א. כאשר יש מודעות ב. כאשר יש חוסר</vt:lpstr>
      <vt:lpstr>הקשר בין סבל ותענוג</vt:lpstr>
      <vt:lpstr>סיכום שיעור 1</vt:lpstr>
      <vt:lpstr>שיעור 1 - עבודה עצמית (חוברת לתלמיד -עמ'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clalit</dc:creator>
  <cp:lastModifiedBy>oren</cp:lastModifiedBy>
  <cp:revision>177</cp:revision>
  <dcterms:created xsi:type="dcterms:W3CDTF">2013-05-04T20:40:13Z</dcterms:created>
  <dcterms:modified xsi:type="dcterms:W3CDTF">2014-08-07T09:44:54Z</dcterms:modified>
</cp:coreProperties>
</file>